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95" r:id="rId4"/>
    <p:sldId id="258" r:id="rId5"/>
    <p:sldId id="299" r:id="rId6"/>
    <p:sldId id="300" r:id="rId7"/>
    <p:sldId id="301" r:id="rId8"/>
    <p:sldId id="296" r:id="rId9"/>
    <p:sldId id="297" r:id="rId10"/>
    <p:sldId id="259" r:id="rId11"/>
    <p:sldId id="260" r:id="rId12"/>
    <p:sldId id="261" r:id="rId13"/>
    <p:sldId id="312" r:id="rId14"/>
    <p:sldId id="263" r:id="rId15"/>
    <p:sldId id="304" r:id="rId16"/>
    <p:sldId id="302" r:id="rId17"/>
    <p:sldId id="309" r:id="rId18"/>
    <p:sldId id="310" r:id="rId19"/>
    <p:sldId id="311" r:id="rId20"/>
    <p:sldId id="298" r:id="rId21"/>
    <p:sldId id="306" r:id="rId22"/>
    <p:sldId id="305" r:id="rId23"/>
    <p:sldId id="307" r:id="rId24"/>
    <p:sldId id="308" r:id="rId25"/>
    <p:sldId id="316" r:id="rId26"/>
    <p:sldId id="303" r:id="rId27"/>
    <p:sldId id="262" r:id="rId28"/>
    <p:sldId id="313" r:id="rId29"/>
    <p:sldId id="314" r:id="rId30"/>
    <p:sldId id="315" r:id="rId31"/>
    <p:sldId id="26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6"/>
    <p:restoredTop sz="86291"/>
  </p:normalViewPr>
  <p:slideViewPr>
    <p:cSldViewPr snapToGrid="0">
      <p:cViewPr>
        <p:scale>
          <a:sx n="135" d="100"/>
          <a:sy n="135" d="100"/>
        </p:scale>
        <p:origin x="2016"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A54B2-89D5-054F-A823-6A7A5563C6C6}" type="datetimeFigureOut">
              <a:rPr lang="en-US" smtClean="0"/>
              <a:t>10/21/25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F594C0-5AE9-4344-9549-C52DBD79B331}" type="slidenum">
              <a:rPr lang="en-US" smtClean="0"/>
              <a:t>‹#›</a:t>
            </a:fld>
            <a:endParaRPr lang="en-US"/>
          </a:p>
        </p:txBody>
      </p:sp>
    </p:spTree>
    <p:extLst>
      <p:ext uri="{BB962C8B-B14F-4D97-AF65-F5344CB8AC3E}">
        <p14:creationId xmlns:p14="http://schemas.microsoft.com/office/powerpoint/2010/main" val="277017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rxiv.org/pdf/2405.04434"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Another notable advancement in KV cache efficiency is </a:t>
            </a:r>
            <a:r>
              <a:rPr lang="en-US" sz="1200" b="0" i="1" kern="1200" dirty="0" err="1">
                <a:solidFill>
                  <a:schemeClr val="tx1"/>
                </a:solidFill>
                <a:effectLst/>
                <a:latin typeface="+mn-lt"/>
                <a:ea typeface="+mn-ea"/>
                <a:cs typeface="+mn-cs"/>
              </a:rPr>
              <a:t>multihead</a:t>
            </a:r>
            <a:r>
              <a:rPr lang="en-US" sz="1200" b="0" i="1" kern="1200" dirty="0">
                <a:solidFill>
                  <a:schemeClr val="tx1"/>
                </a:solidFill>
                <a:effectLst/>
                <a:latin typeface="+mn-lt"/>
                <a:ea typeface="+mn-ea"/>
                <a:cs typeface="+mn-cs"/>
              </a:rPr>
              <a:t> latent attention</a:t>
            </a:r>
            <a:r>
              <a:rPr lang="en-US" sz="1200" b="0" kern="1200" dirty="0">
                <a:solidFill>
                  <a:schemeClr val="tx1"/>
                </a:solidFill>
                <a:effectLst/>
                <a:latin typeface="+mn-lt"/>
                <a:ea typeface="+mn-ea"/>
                <a:cs typeface="+mn-cs"/>
              </a:rPr>
              <a:t> (MLA), introduced by DeepSeek, which is the rightmost setup in Figure 6-10. The key difference between MLA and other variants is that, instead of simply reducing the KV counts, It uses a clever way to compress them. DeepSeek’s </a:t>
            </a:r>
            <a:r>
              <a:rPr lang="en-US" sz="1200" b="0" u="sng" kern="1200" dirty="0">
                <a:solidFill>
                  <a:schemeClr val="tx1"/>
                </a:solidFill>
                <a:effectLst/>
                <a:latin typeface="+mn-lt"/>
                <a:ea typeface="+mn-ea"/>
                <a:cs typeface="+mn-cs"/>
                <a:hlinkClick r:id="rId3"/>
              </a:rPr>
              <a:t>original pape</a:t>
            </a:r>
            <a:r>
              <a:rPr lang="en-US" sz="1200" b="0" kern="1200" dirty="0">
                <a:solidFill>
                  <a:schemeClr val="tx1"/>
                </a:solidFill>
                <a:effectLst/>
                <a:latin typeface="+mn-lt"/>
                <a:ea typeface="+mn-ea"/>
                <a:cs typeface="+mn-cs"/>
              </a:rPr>
              <a:t>r claims to achieve a KV cache that “is equal to GQA with only 2.25 groups, but its performance is stronger than MHA.”</a:t>
            </a:r>
          </a:p>
          <a:p>
            <a:pPr fontAlgn="base"/>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5F594C0-5AE9-4344-9549-C52DBD79B331}" type="slidenum">
              <a:rPr lang="en-US" smtClean="0"/>
              <a:t>7</a:t>
            </a:fld>
            <a:endParaRPr lang="en-US"/>
          </a:p>
        </p:txBody>
      </p:sp>
    </p:spTree>
    <p:extLst>
      <p:ext uri="{BB962C8B-B14F-4D97-AF65-F5344CB8AC3E}">
        <p14:creationId xmlns:p14="http://schemas.microsoft.com/office/powerpoint/2010/main" val="1928409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OpenAI adds about 4k header before processing each prompt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C5F594C0-5AE9-4344-9549-C52DBD79B331}" type="slidenum">
              <a:rPr lang="en-US" smtClean="0"/>
              <a:t>15</a:t>
            </a:fld>
            <a:endParaRPr lang="en-US"/>
          </a:p>
        </p:txBody>
      </p:sp>
    </p:spTree>
    <p:extLst>
      <p:ext uri="{BB962C8B-B14F-4D97-AF65-F5344CB8AC3E}">
        <p14:creationId xmlns:p14="http://schemas.microsoft.com/office/powerpoint/2010/main" val="323554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from - https://</a:t>
            </a:r>
            <a:r>
              <a:rPr lang="en-US" dirty="0" err="1"/>
              <a:t>www.youtube.com</a:t>
            </a:r>
            <a:r>
              <a:rPr lang="en-US" dirty="0"/>
              <a:t>/</a:t>
            </a:r>
            <a:r>
              <a:rPr lang="en-US" dirty="0" err="1"/>
              <a:t>watch?v</a:t>
            </a:r>
            <a:r>
              <a:rPr lang="en-US" dirty="0"/>
              <a:t>=wFMZ4fuHFo0&amp;t=281s</a:t>
            </a:r>
          </a:p>
        </p:txBody>
      </p:sp>
      <p:sp>
        <p:nvSpPr>
          <p:cNvPr id="4" name="Slide Number Placeholder 3"/>
          <p:cNvSpPr>
            <a:spLocks noGrp="1"/>
          </p:cNvSpPr>
          <p:nvPr>
            <p:ph type="sldNum" sz="quarter" idx="5"/>
          </p:nvPr>
        </p:nvSpPr>
        <p:spPr/>
        <p:txBody>
          <a:bodyPr/>
          <a:lstStyle/>
          <a:p>
            <a:fld id="{C5F594C0-5AE9-4344-9549-C52DBD79B331}" type="slidenum">
              <a:rPr lang="en-US" smtClean="0"/>
              <a:t>20</a:t>
            </a:fld>
            <a:endParaRPr lang="en-US"/>
          </a:p>
        </p:txBody>
      </p:sp>
    </p:spTree>
    <p:extLst>
      <p:ext uri="{BB962C8B-B14F-4D97-AF65-F5344CB8AC3E}">
        <p14:creationId xmlns:p14="http://schemas.microsoft.com/office/powerpoint/2010/main" val="3659132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modern inference deployments, all nodes can perform both prefill and decode functionality since they all share the same runtime and code base (e.g., </a:t>
            </a:r>
            <a:r>
              <a:rPr lang="en-US" sz="1200" b="0" i="0" kern="1200" dirty="0" err="1">
                <a:solidFill>
                  <a:schemeClr val="tx1"/>
                </a:solidFill>
                <a:effectLst/>
                <a:latin typeface="+mn-lt"/>
                <a:ea typeface="+mn-ea"/>
                <a:cs typeface="+mn-cs"/>
              </a:rPr>
              <a:t>vLLM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SGLang</a:t>
            </a:r>
            <a:r>
              <a:rPr lang="en-US" sz="1200" b="0" i="0" kern="1200" dirty="0">
                <a:solidFill>
                  <a:schemeClr val="tx1"/>
                </a:solidFill>
                <a:effectLst/>
                <a:latin typeface="+mn-lt"/>
                <a:ea typeface="+mn-ea"/>
                <a:cs typeface="+mn-cs"/>
              </a:rPr>
              <a:t>, NVIDIA Dynamo, etc.). It’s up to the cluster orchestrator to assign them a specific role, either prefill or decode, statically upon startup—and dynamically throughout the worker’s lifecycle.</a:t>
            </a:r>
            <a:endParaRPr lang="en-US" dirty="0"/>
          </a:p>
        </p:txBody>
      </p:sp>
      <p:sp>
        <p:nvSpPr>
          <p:cNvPr id="4" name="Slide Number Placeholder 3"/>
          <p:cNvSpPr>
            <a:spLocks noGrp="1"/>
          </p:cNvSpPr>
          <p:nvPr>
            <p:ph type="sldNum" sz="quarter" idx="5"/>
          </p:nvPr>
        </p:nvSpPr>
        <p:spPr/>
        <p:txBody>
          <a:bodyPr/>
          <a:lstStyle/>
          <a:p>
            <a:fld id="{C5F594C0-5AE9-4344-9549-C52DBD79B331}" type="slidenum">
              <a:rPr lang="en-US" smtClean="0"/>
              <a:t>23</a:t>
            </a:fld>
            <a:endParaRPr lang="en-US"/>
          </a:p>
        </p:txBody>
      </p:sp>
    </p:spTree>
    <p:extLst>
      <p:ext uri="{BB962C8B-B14F-4D97-AF65-F5344CB8AC3E}">
        <p14:creationId xmlns:p14="http://schemas.microsoft.com/office/powerpoint/2010/main" val="3633132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AFD3A-C4CF-AEF8-4A1C-9D6A959EB4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F28866-0642-84BB-F07E-1935B3FF4B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843195-30F4-5C35-6641-A947C6F5C472}"/>
              </a:ext>
            </a:extLst>
          </p:cNvPr>
          <p:cNvSpPr>
            <a:spLocks noGrp="1"/>
          </p:cNvSpPr>
          <p:nvPr>
            <p:ph type="dt" sz="half" idx="10"/>
          </p:nvPr>
        </p:nvSpPr>
        <p:spPr/>
        <p:txBody>
          <a:bodyPr/>
          <a:lstStyle/>
          <a:p>
            <a:fld id="{CB60DED6-9A9D-1543-9280-3FB3054EAFF2}" type="datetimeFigureOut">
              <a:rPr lang="en-US" smtClean="0"/>
              <a:t>10/10/25</a:t>
            </a:fld>
            <a:endParaRPr lang="en-US"/>
          </a:p>
        </p:txBody>
      </p:sp>
      <p:sp>
        <p:nvSpPr>
          <p:cNvPr id="5" name="Footer Placeholder 4">
            <a:extLst>
              <a:ext uri="{FF2B5EF4-FFF2-40B4-BE49-F238E27FC236}">
                <a16:creationId xmlns:a16="http://schemas.microsoft.com/office/drawing/2014/main" id="{4712B0E9-7E50-5B19-C503-93CC21D1C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6C33F0-5024-CD9D-A42E-3DA3E62ECCC2}"/>
              </a:ext>
            </a:extLst>
          </p:cNvPr>
          <p:cNvSpPr>
            <a:spLocks noGrp="1"/>
          </p:cNvSpPr>
          <p:nvPr>
            <p:ph type="sldNum" sz="quarter" idx="12"/>
          </p:nvPr>
        </p:nvSpPr>
        <p:spPr/>
        <p:txBody>
          <a:bodyPr/>
          <a:lstStyle/>
          <a:p>
            <a:fld id="{81585017-F3A9-B64D-882C-78FEF665A257}" type="slidenum">
              <a:rPr lang="en-US" smtClean="0"/>
              <a:t>‹#›</a:t>
            </a:fld>
            <a:endParaRPr lang="en-US"/>
          </a:p>
        </p:txBody>
      </p:sp>
    </p:spTree>
    <p:extLst>
      <p:ext uri="{BB962C8B-B14F-4D97-AF65-F5344CB8AC3E}">
        <p14:creationId xmlns:p14="http://schemas.microsoft.com/office/powerpoint/2010/main" val="1496543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B635-AF36-D123-5090-9F04F9B2A6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ED3B74-A2DA-164A-4AFE-4B3618211C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817523-530F-A566-05A1-204EC1B3008A}"/>
              </a:ext>
            </a:extLst>
          </p:cNvPr>
          <p:cNvSpPr>
            <a:spLocks noGrp="1"/>
          </p:cNvSpPr>
          <p:nvPr>
            <p:ph type="dt" sz="half" idx="10"/>
          </p:nvPr>
        </p:nvSpPr>
        <p:spPr/>
        <p:txBody>
          <a:bodyPr/>
          <a:lstStyle/>
          <a:p>
            <a:fld id="{CB60DED6-9A9D-1543-9280-3FB3054EAFF2}" type="datetimeFigureOut">
              <a:rPr lang="en-US" smtClean="0"/>
              <a:t>10/10/25</a:t>
            </a:fld>
            <a:endParaRPr lang="en-US"/>
          </a:p>
        </p:txBody>
      </p:sp>
      <p:sp>
        <p:nvSpPr>
          <p:cNvPr id="5" name="Footer Placeholder 4">
            <a:extLst>
              <a:ext uri="{FF2B5EF4-FFF2-40B4-BE49-F238E27FC236}">
                <a16:creationId xmlns:a16="http://schemas.microsoft.com/office/drawing/2014/main" id="{E7BFB556-276F-AF6C-D42D-75191F9B4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FCE48-DF39-4535-4A5A-2095C8C048E7}"/>
              </a:ext>
            </a:extLst>
          </p:cNvPr>
          <p:cNvSpPr>
            <a:spLocks noGrp="1"/>
          </p:cNvSpPr>
          <p:nvPr>
            <p:ph type="sldNum" sz="quarter" idx="12"/>
          </p:nvPr>
        </p:nvSpPr>
        <p:spPr/>
        <p:txBody>
          <a:bodyPr/>
          <a:lstStyle/>
          <a:p>
            <a:fld id="{81585017-F3A9-B64D-882C-78FEF665A257}" type="slidenum">
              <a:rPr lang="en-US" smtClean="0"/>
              <a:t>‹#›</a:t>
            </a:fld>
            <a:endParaRPr lang="en-US"/>
          </a:p>
        </p:txBody>
      </p:sp>
    </p:spTree>
    <p:extLst>
      <p:ext uri="{BB962C8B-B14F-4D97-AF65-F5344CB8AC3E}">
        <p14:creationId xmlns:p14="http://schemas.microsoft.com/office/powerpoint/2010/main" val="514022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877AC3-B57A-FB93-7CA8-E77C4E7380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098FA6-72E9-C3F4-6A62-133F00E351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61C69-F385-C094-F10A-039336CE53D3}"/>
              </a:ext>
            </a:extLst>
          </p:cNvPr>
          <p:cNvSpPr>
            <a:spLocks noGrp="1"/>
          </p:cNvSpPr>
          <p:nvPr>
            <p:ph type="dt" sz="half" idx="10"/>
          </p:nvPr>
        </p:nvSpPr>
        <p:spPr/>
        <p:txBody>
          <a:bodyPr/>
          <a:lstStyle/>
          <a:p>
            <a:fld id="{CB60DED6-9A9D-1543-9280-3FB3054EAFF2}" type="datetimeFigureOut">
              <a:rPr lang="en-US" smtClean="0"/>
              <a:t>10/10/25</a:t>
            </a:fld>
            <a:endParaRPr lang="en-US"/>
          </a:p>
        </p:txBody>
      </p:sp>
      <p:sp>
        <p:nvSpPr>
          <p:cNvPr id="5" name="Footer Placeholder 4">
            <a:extLst>
              <a:ext uri="{FF2B5EF4-FFF2-40B4-BE49-F238E27FC236}">
                <a16:creationId xmlns:a16="http://schemas.microsoft.com/office/drawing/2014/main" id="{42BEFE1A-20BC-783D-658B-32719AA61B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8D928B-04BF-1E2F-0157-8D3EB9898B73}"/>
              </a:ext>
            </a:extLst>
          </p:cNvPr>
          <p:cNvSpPr>
            <a:spLocks noGrp="1"/>
          </p:cNvSpPr>
          <p:nvPr>
            <p:ph type="sldNum" sz="quarter" idx="12"/>
          </p:nvPr>
        </p:nvSpPr>
        <p:spPr/>
        <p:txBody>
          <a:bodyPr/>
          <a:lstStyle/>
          <a:p>
            <a:fld id="{81585017-F3A9-B64D-882C-78FEF665A257}" type="slidenum">
              <a:rPr lang="en-US" smtClean="0"/>
              <a:t>‹#›</a:t>
            </a:fld>
            <a:endParaRPr lang="en-US"/>
          </a:p>
        </p:txBody>
      </p:sp>
    </p:spTree>
    <p:extLst>
      <p:ext uri="{BB962C8B-B14F-4D97-AF65-F5344CB8AC3E}">
        <p14:creationId xmlns:p14="http://schemas.microsoft.com/office/powerpoint/2010/main" val="1580834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012CB-E2AA-E065-5E35-3519278B7A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DAB6BF-00AF-A40E-5DDA-44B5F44AD7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13A8B-B5D2-9045-5F00-57AFB0C1151E}"/>
              </a:ext>
            </a:extLst>
          </p:cNvPr>
          <p:cNvSpPr>
            <a:spLocks noGrp="1"/>
          </p:cNvSpPr>
          <p:nvPr>
            <p:ph type="dt" sz="half" idx="10"/>
          </p:nvPr>
        </p:nvSpPr>
        <p:spPr/>
        <p:txBody>
          <a:bodyPr/>
          <a:lstStyle/>
          <a:p>
            <a:fld id="{CB60DED6-9A9D-1543-9280-3FB3054EAFF2}" type="datetimeFigureOut">
              <a:rPr lang="en-US" smtClean="0"/>
              <a:t>10/10/25</a:t>
            </a:fld>
            <a:endParaRPr lang="en-US"/>
          </a:p>
        </p:txBody>
      </p:sp>
      <p:sp>
        <p:nvSpPr>
          <p:cNvPr id="5" name="Footer Placeholder 4">
            <a:extLst>
              <a:ext uri="{FF2B5EF4-FFF2-40B4-BE49-F238E27FC236}">
                <a16:creationId xmlns:a16="http://schemas.microsoft.com/office/drawing/2014/main" id="{14C0E863-CCE7-0012-6FA2-063778C9D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2A0AFD-9510-8BD4-5006-EC9E2209B17E}"/>
              </a:ext>
            </a:extLst>
          </p:cNvPr>
          <p:cNvSpPr>
            <a:spLocks noGrp="1"/>
          </p:cNvSpPr>
          <p:nvPr>
            <p:ph type="sldNum" sz="quarter" idx="12"/>
          </p:nvPr>
        </p:nvSpPr>
        <p:spPr/>
        <p:txBody>
          <a:bodyPr/>
          <a:lstStyle/>
          <a:p>
            <a:fld id="{81585017-F3A9-B64D-882C-78FEF665A257}" type="slidenum">
              <a:rPr lang="en-US" smtClean="0"/>
              <a:t>‹#›</a:t>
            </a:fld>
            <a:endParaRPr lang="en-US"/>
          </a:p>
        </p:txBody>
      </p:sp>
    </p:spTree>
    <p:extLst>
      <p:ext uri="{BB962C8B-B14F-4D97-AF65-F5344CB8AC3E}">
        <p14:creationId xmlns:p14="http://schemas.microsoft.com/office/powerpoint/2010/main" val="26919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D0B4C-C7E7-3456-E526-12C06555EF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CA7F15-FF1E-4564-9EAB-2009138494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9DC56A-696B-9D4E-32D7-4C9AB4B08335}"/>
              </a:ext>
            </a:extLst>
          </p:cNvPr>
          <p:cNvSpPr>
            <a:spLocks noGrp="1"/>
          </p:cNvSpPr>
          <p:nvPr>
            <p:ph type="dt" sz="half" idx="10"/>
          </p:nvPr>
        </p:nvSpPr>
        <p:spPr/>
        <p:txBody>
          <a:bodyPr/>
          <a:lstStyle/>
          <a:p>
            <a:fld id="{CB60DED6-9A9D-1543-9280-3FB3054EAFF2}" type="datetimeFigureOut">
              <a:rPr lang="en-US" smtClean="0"/>
              <a:t>10/10/25</a:t>
            </a:fld>
            <a:endParaRPr lang="en-US"/>
          </a:p>
        </p:txBody>
      </p:sp>
      <p:sp>
        <p:nvSpPr>
          <p:cNvPr id="5" name="Footer Placeholder 4">
            <a:extLst>
              <a:ext uri="{FF2B5EF4-FFF2-40B4-BE49-F238E27FC236}">
                <a16:creationId xmlns:a16="http://schemas.microsoft.com/office/drawing/2014/main" id="{8D741B2B-BF2A-8CE6-E396-2B681DC8D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44FEF-4C0E-5695-780F-662433FBADC9}"/>
              </a:ext>
            </a:extLst>
          </p:cNvPr>
          <p:cNvSpPr>
            <a:spLocks noGrp="1"/>
          </p:cNvSpPr>
          <p:nvPr>
            <p:ph type="sldNum" sz="quarter" idx="12"/>
          </p:nvPr>
        </p:nvSpPr>
        <p:spPr/>
        <p:txBody>
          <a:bodyPr/>
          <a:lstStyle/>
          <a:p>
            <a:fld id="{81585017-F3A9-B64D-882C-78FEF665A257}" type="slidenum">
              <a:rPr lang="en-US" smtClean="0"/>
              <a:t>‹#›</a:t>
            </a:fld>
            <a:endParaRPr lang="en-US"/>
          </a:p>
        </p:txBody>
      </p:sp>
    </p:spTree>
    <p:extLst>
      <p:ext uri="{BB962C8B-B14F-4D97-AF65-F5344CB8AC3E}">
        <p14:creationId xmlns:p14="http://schemas.microsoft.com/office/powerpoint/2010/main" val="4048526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A4AF0-9FB5-B86C-E236-DCCD745CA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71EBC-EFC4-DDCE-CE07-1B3F8ADE9D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8797B8-EC59-6227-088C-C63B715F73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B54BCA-5118-03F5-A066-3A9D7657E460}"/>
              </a:ext>
            </a:extLst>
          </p:cNvPr>
          <p:cNvSpPr>
            <a:spLocks noGrp="1"/>
          </p:cNvSpPr>
          <p:nvPr>
            <p:ph type="dt" sz="half" idx="10"/>
          </p:nvPr>
        </p:nvSpPr>
        <p:spPr/>
        <p:txBody>
          <a:bodyPr/>
          <a:lstStyle/>
          <a:p>
            <a:fld id="{CB60DED6-9A9D-1543-9280-3FB3054EAFF2}" type="datetimeFigureOut">
              <a:rPr lang="en-US" smtClean="0"/>
              <a:t>10/10/25</a:t>
            </a:fld>
            <a:endParaRPr lang="en-US"/>
          </a:p>
        </p:txBody>
      </p:sp>
      <p:sp>
        <p:nvSpPr>
          <p:cNvPr id="6" name="Footer Placeholder 5">
            <a:extLst>
              <a:ext uri="{FF2B5EF4-FFF2-40B4-BE49-F238E27FC236}">
                <a16:creationId xmlns:a16="http://schemas.microsoft.com/office/drawing/2014/main" id="{22CBB633-CEAD-00BF-9637-6690054382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CCD71-6969-32AE-10A1-A85F06EEAA9F}"/>
              </a:ext>
            </a:extLst>
          </p:cNvPr>
          <p:cNvSpPr>
            <a:spLocks noGrp="1"/>
          </p:cNvSpPr>
          <p:nvPr>
            <p:ph type="sldNum" sz="quarter" idx="12"/>
          </p:nvPr>
        </p:nvSpPr>
        <p:spPr/>
        <p:txBody>
          <a:bodyPr/>
          <a:lstStyle/>
          <a:p>
            <a:fld id="{81585017-F3A9-B64D-882C-78FEF665A257}" type="slidenum">
              <a:rPr lang="en-US" smtClean="0"/>
              <a:t>‹#›</a:t>
            </a:fld>
            <a:endParaRPr lang="en-US"/>
          </a:p>
        </p:txBody>
      </p:sp>
    </p:spTree>
    <p:extLst>
      <p:ext uri="{BB962C8B-B14F-4D97-AF65-F5344CB8AC3E}">
        <p14:creationId xmlns:p14="http://schemas.microsoft.com/office/powerpoint/2010/main" val="2102134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4F28-B841-221A-C41E-8ECBB1D604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04DF36-AA4D-DC85-FFD9-3D731CA405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3F4474-485F-8410-9604-284744EE06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E9D6FE-0369-4D19-173F-FD34AD7B30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0E6141-894D-9B93-4D3A-9F6DA62E46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DCB863-989B-C7A2-AFED-63418439CE56}"/>
              </a:ext>
            </a:extLst>
          </p:cNvPr>
          <p:cNvSpPr>
            <a:spLocks noGrp="1"/>
          </p:cNvSpPr>
          <p:nvPr>
            <p:ph type="dt" sz="half" idx="10"/>
          </p:nvPr>
        </p:nvSpPr>
        <p:spPr/>
        <p:txBody>
          <a:bodyPr/>
          <a:lstStyle/>
          <a:p>
            <a:fld id="{CB60DED6-9A9D-1543-9280-3FB3054EAFF2}" type="datetimeFigureOut">
              <a:rPr lang="en-US" smtClean="0"/>
              <a:t>10/10/25</a:t>
            </a:fld>
            <a:endParaRPr lang="en-US"/>
          </a:p>
        </p:txBody>
      </p:sp>
      <p:sp>
        <p:nvSpPr>
          <p:cNvPr id="8" name="Footer Placeholder 7">
            <a:extLst>
              <a:ext uri="{FF2B5EF4-FFF2-40B4-BE49-F238E27FC236}">
                <a16:creationId xmlns:a16="http://schemas.microsoft.com/office/drawing/2014/main" id="{0DC6FFC5-369D-2174-30DF-2944D28BE1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C99C9B-F9BF-258C-CFB3-8C570189430D}"/>
              </a:ext>
            </a:extLst>
          </p:cNvPr>
          <p:cNvSpPr>
            <a:spLocks noGrp="1"/>
          </p:cNvSpPr>
          <p:nvPr>
            <p:ph type="sldNum" sz="quarter" idx="12"/>
          </p:nvPr>
        </p:nvSpPr>
        <p:spPr/>
        <p:txBody>
          <a:bodyPr/>
          <a:lstStyle/>
          <a:p>
            <a:fld id="{81585017-F3A9-B64D-882C-78FEF665A257}" type="slidenum">
              <a:rPr lang="en-US" smtClean="0"/>
              <a:t>‹#›</a:t>
            </a:fld>
            <a:endParaRPr lang="en-US"/>
          </a:p>
        </p:txBody>
      </p:sp>
    </p:spTree>
    <p:extLst>
      <p:ext uri="{BB962C8B-B14F-4D97-AF65-F5344CB8AC3E}">
        <p14:creationId xmlns:p14="http://schemas.microsoft.com/office/powerpoint/2010/main" val="3448097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41F2-9D06-A878-C24C-2D3A06951C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F06531-68B0-0747-864C-6858382EBC2F}"/>
              </a:ext>
            </a:extLst>
          </p:cNvPr>
          <p:cNvSpPr>
            <a:spLocks noGrp="1"/>
          </p:cNvSpPr>
          <p:nvPr>
            <p:ph type="dt" sz="half" idx="10"/>
          </p:nvPr>
        </p:nvSpPr>
        <p:spPr/>
        <p:txBody>
          <a:bodyPr/>
          <a:lstStyle/>
          <a:p>
            <a:fld id="{CB60DED6-9A9D-1543-9280-3FB3054EAFF2}" type="datetimeFigureOut">
              <a:rPr lang="en-US" smtClean="0"/>
              <a:t>10/10/25</a:t>
            </a:fld>
            <a:endParaRPr lang="en-US"/>
          </a:p>
        </p:txBody>
      </p:sp>
      <p:sp>
        <p:nvSpPr>
          <p:cNvPr id="4" name="Footer Placeholder 3">
            <a:extLst>
              <a:ext uri="{FF2B5EF4-FFF2-40B4-BE49-F238E27FC236}">
                <a16:creationId xmlns:a16="http://schemas.microsoft.com/office/drawing/2014/main" id="{BE4A404D-88E1-14DD-6B00-8717A11A25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834EA9-2DD3-60E1-E369-43FE9E1A8951}"/>
              </a:ext>
            </a:extLst>
          </p:cNvPr>
          <p:cNvSpPr>
            <a:spLocks noGrp="1"/>
          </p:cNvSpPr>
          <p:nvPr>
            <p:ph type="sldNum" sz="quarter" idx="12"/>
          </p:nvPr>
        </p:nvSpPr>
        <p:spPr/>
        <p:txBody>
          <a:bodyPr/>
          <a:lstStyle/>
          <a:p>
            <a:fld id="{81585017-F3A9-B64D-882C-78FEF665A257}" type="slidenum">
              <a:rPr lang="en-US" smtClean="0"/>
              <a:t>‹#›</a:t>
            </a:fld>
            <a:endParaRPr lang="en-US"/>
          </a:p>
        </p:txBody>
      </p:sp>
    </p:spTree>
    <p:extLst>
      <p:ext uri="{BB962C8B-B14F-4D97-AF65-F5344CB8AC3E}">
        <p14:creationId xmlns:p14="http://schemas.microsoft.com/office/powerpoint/2010/main" val="183865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C06B0C-DF54-228F-9767-5D7F8077CC25}"/>
              </a:ext>
            </a:extLst>
          </p:cNvPr>
          <p:cNvSpPr>
            <a:spLocks noGrp="1"/>
          </p:cNvSpPr>
          <p:nvPr>
            <p:ph type="dt" sz="half" idx="10"/>
          </p:nvPr>
        </p:nvSpPr>
        <p:spPr/>
        <p:txBody>
          <a:bodyPr/>
          <a:lstStyle/>
          <a:p>
            <a:fld id="{CB60DED6-9A9D-1543-9280-3FB3054EAFF2}" type="datetimeFigureOut">
              <a:rPr lang="en-US" smtClean="0"/>
              <a:t>10/10/25</a:t>
            </a:fld>
            <a:endParaRPr lang="en-US"/>
          </a:p>
        </p:txBody>
      </p:sp>
      <p:sp>
        <p:nvSpPr>
          <p:cNvPr id="3" name="Footer Placeholder 2">
            <a:extLst>
              <a:ext uri="{FF2B5EF4-FFF2-40B4-BE49-F238E27FC236}">
                <a16:creationId xmlns:a16="http://schemas.microsoft.com/office/drawing/2014/main" id="{49326DD0-D398-CB31-D411-CEE3F0545A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0F06C0-6AE5-39F7-D41D-8E904729092F}"/>
              </a:ext>
            </a:extLst>
          </p:cNvPr>
          <p:cNvSpPr>
            <a:spLocks noGrp="1"/>
          </p:cNvSpPr>
          <p:nvPr>
            <p:ph type="sldNum" sz="quarter" idx="12"/>
          </p:nvPr>
        </p:nvSpPr>
        <p:spPr/>
        <p:txBody>
          <a:bodyPr/>
          <a:lstStyle/>
          <a:p>
            <a:fld id="{81585017-F3A9-B64D-882C-78FEF665A257}" type="slidenum">
              <a:rPr lang="en-US" smtClean="0"/>
              <a:t>‹#›</a:t>
            </a:fld>
            <a:endParaRPr lang="en-US"/>
          </a:p>
        </p:txBody>
      </p:sp>
    </p:spTree>
    <p:extLst>
      <p:ext uri="{BB962C8B-B14F-4D97-AF65-F5344CB8AC3E}">
        <p14:creationId xmlns:p14="http://schemas.microsoft.com/office/powerpoint/2010/main" val="3276239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B1C0-D6FF-0745-1179-915464EB6B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299FAB-3166-C1B9-0DBC-2128FB538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4C957A-BCD6-7C98-58A2-2CC02CA6A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CC667E-CD56-DC64-09B4-E50E124C5E7F}"/>
              </a:ext>
            </a:extLst>
          </p:cNvPr>
          <p:cNvSpPr>
            <a:spLocks noGrp="1"/>
          </p:cNvSpPr>
          <p:nvPr>
            <p:ph type="dt" sz="half" idx="10"/>
          </p:nvPr>
        </p:nvSpPr>
        <p:spPr/>
        <p:txBody>
          <a:bodyPr/>
          <a:lstStyle/>
          <a:p>
            <a:fld id="{CB60DED6-9A9D-1543-9280-3FB3054EAFF2}" type="datetimeFigureOut">
              <a:rPr lang="en-US" smtClean="0"/>
              <a:t>10/10/25</a:t>
            </a:fld>
            <a:endParaRPr lang="en-US"/>
          </a:p>
        </p:txBody>
      </p:sp>
      <p:sp>
        <p:nvSpPr>
          <p:cNvPr id="6" name="Footer Placeholder 5">
            <a:extLst>
              <a:ext uri="{FF2B5EF4-FFF2-40B4-BE49-F238E27FC236}">
                <a16:creationId xmlns:a16="http://schemas.microsoft.com/office/drawing/2014/main" id="{5B2EF6C3-477A-E67C-6C31-1E6B79A3D5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F88EF-94D9-D17D-A265-993FF579ADB1}"/>
              </a:ext>
            </a:extLst>
          </p:cNvPr>
          <p:cNvSpPr>
            <a:spLocks noGrp="1"/>
          </p:cNvSpPr>
          <p:nvPr>
            <p:ph type="sldNum" sz="quarter" idx="12"/>
          </p:nvPr>
        </p:nvSpPr>
        <p:spPr/>
        <p:txBody>
          <a:bodyPr/>
          <a:lstStyle/>
          <a:p>
            <a:fld id="{81585017-F3A9-B64D-882C-78FEF665A257}" type="slidenum">
              <a:rPr lang="en-US" smtClean="0"/>
              <a:t>‹#›</a:t>
            </a:fld>
            <a:endParaRPr lang="en-US"/>
          </a:p>
        </p:txBody>
      </p:sp>
    </p:spTree>
    <p:extLst>
      <p:ext uri="{BB962C8B-B14F-4D97-AF65-F5344CB8AC3E}">
        <p14:creationId xmlns:p14="http://schemas.microsoft.com/office/powerpoint/2010/main" val="752476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21DB-955C-F5B1-7F17-CBE63D14C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FC2CC5-512E-1CD3-0C12-E705B50B6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46FD15-6D4A-DC16-E5CB-5AF19AD719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5EC53-65DB-659F-BC1B-D4ADD2B366FD}"/>
              </a:ext>
            </a:extLst>
          </p:cNvPr>
          <p:cNvSpPr>
            <a:spLocks noGrp="1"/>
          </p:cNvSpPr>
          <p:nvPr>
            <p:ph type="dt" sz="half" idx="10"/>
          </p:nvPr>
        </p:nvSpPr>
        <p:spPr/>
        <p:txBody>
          <a:bodyPr/>
          <a:lstStyle/>
          <a:p>
            <a:fld id="{CB60DED6-9A9D-1543-9280-3FB3054EAFF2}" type="datetimeFigureOut">
              <a:rPr lang="en-US" smtClean="0"/>
              <a:t>10/10/25</a:t>
            </a:fld>
            <a:endParaRPr lang="en-US"/>
          </a:p>
        </p:txBody>
      </p:sp>
      <p:sp>
        <p:nvSpPr>
          <p:cNvPr id="6" name="Footer Placeholder 5">
            <a:extLst>
              <a:ext uri="{FF2B5EF4-FFF2-40B4-BE49-F238E27FC236}">
                <a16:creationId xmlns:a16="http://schemas.microsoft.com/office/drawing/2014/main" id="{A5BC020E-60FE-5D86-15BA-701ECD752B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2A5BAD-9F28-F220-A217-7BE117643338}"/>
              </a:ext>
            </a:extLst>
          </p:cNvPr>
          <p:cNvSpPr>
            <a:spLocks noGrp="1"/>
          </p:cNvSpPr>
          <p:nvPr>
            <p:ph type="sldNum" sz="quarter" idx="12"/>
          </p:nvPr>
        </p:nvSpPr>
        <p:spPr/>
        <p:txBody>
          <a:bodyPr/>
          <a:lstStyle/>
          <a:p>
            <a:fld id="{81585017-F3A9-B64D-882C-78FEF665A257}" type="slidenum">
              <a:rPr lang="en-US" smtClean="0"/>
              <a:t>‹#›</a:t>
            </a:fld>
            <a:endParaRPr lang="en-US"/>
          </a:p>
        </p:txBody>
      </p:sp>
    </p:spTree>
    <p:extLst>
      <p:ext uri="{BB962C8B-B14F-4D97-AF65-F5344CB8AC3E}">
        <p14:creationId xmlns:p14="http://schemas.microsoft.com/office/powerpoint/2010/main" val="141449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5944A2-1AF2-BA5A-50DF-D5A4A67EF4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A7ACDA-4DC2-AE76-4C0C-CA8458C31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C57CC-D654-4332-946B-3A7F3C985E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60DED6-9A9D-1543-9280-3FB3054EAFF2}" type="datetimeFigureOut">
              <a:rPr lang="en-US" smtClean="0"/>
              <a:t>10/10/25</a:t>
            </a:fld>
            <a:endParaRPr lang="en-US"/>
          </a:p>
        </p:txBody>
      </p:sp>
      <p:sp>
        <p:nvSpPr>
          <p:cNvPr id="5" name="Footer Placeholder 4">
            <a:extLst>
              <a:ext uri="{FF2B5EF4-FFF2-40B4-BE49-F238E27FC236}">
                <a16:creationId xmlns:a16="http://schemas.microsoft.com/office/drawing/2014/main" id="{3C779E76-598F-3ACD-239D-9552AED6B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7C79B34-FE82-71DB-8B13-63F52F002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1585017-F3A9-B64D-882C-78FEF665A257}" type="slidenum">
              <a:rPr lang="en-US" smtClean="0"/>
              <a:t>‹#›</a:t>
            </a:fld>
            <a:endParaRPr lang="en-US"/>
          </a:p>
        </p:txBody>
      </p:sp>
    </p:spTree>
    <p:extLst>
      <p:ext uri="{BB962C8B-B14F-4D97-AF65-F5344CB8AC3E}">
        <p14:creationId xmlns:p14="http://schemas.microsoft.com/office/powerpoint/2010/main" val="457402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scholar.google.com/citations?user=v_8yeKYAAAAJ&amp;hl=e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8944B-8AC9-DE73-7B96-A76A202BC8F7}"/>
              </a:ext>
            </a:extLst>
          </p:cNvPr>
          <p:cNvSpPr>
            <a:spLocks noGrp="1"/>
          </p:cNvSpPr>
          <p:nvPr>
            <p:ph type="ctrTitle"/>
          </p:nvPr>
        </p:nvSpPr>
        <p:spPr/>
        <p:txBody>
          <a:bodyPr/>
          <a:lstStyle/>
          <a:p>
            <a:r>
              <a:rPr lang="en-US" dirty="0"/>
              <a:t>High Performance Inferencing for LLMs</a:t>
            </a:r>
          </a:p>
        </p:txBody>
      </p:sp>
      <p:sp>
        <p:nvSpPr>
          <p:cNvPr id="3" name="Subtitle 2">
            <a:extLst>
              <a:ext uri="{FF2B5EF4-FFF2-40B4-BE49-F238E27FC236}">
                <a16:creationId xmlns:a16="http://schemas.microsoft.com/office/drawing/2014/main" id="{39269E54-3960-8E58-41B2-61178FF54DE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2632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6A78-2B2C-CCF8-F2D7-508BC9D9E65C}"/>
              </a:ext>
            </a:extLst>
          </p:cNvPr>
          <p:cNvSpPr>
            <a:spLocks noGrp="1"/>
          </p:cNvSpPr>
          <p:nvPr>
            <p:ph type="title"/>
          </p:nvPr>
        </p:nvSpPr>
        <p:spPr>
          <a:xfrm>
            <a:off x="703028" y="-64246"/>
            <a:ext cx="10515600" cy="1325563"/>
          </a:xfrm>
        </p:spPr>
        <p:txBody>
          <a:bodyPr/>
          <a:lstStyle/>
          <a:p>
            <a:r>
              <a:rPr lang="en-US" dirty="0"/>
              <a:t>Paged Attention</a:t>
            </a:r>
          </a:p>
        </p:txBody>
      </p:sp>
      <p:sp>
        <p:nvSpPr>
          <p:cNvPr id="3" name="Content Placeholder 2">
            <a:extLst>
              <a:ext uri="{FF2B5EF4-FFF2-40B4-BE49-F238E27FC236}">
                <a16:creationId xmlns:a16="http://schemas.microsoft.com/office/drawing/2014/main" id="{0D1EF7B1-583E-E065-4D9A-E2CE82851D80}"/>
              </a:ext>
            </a:extLst>
          </p:cNvPr>
          <p:cNvSpPr>
            <a:spLocks noGrp="1"/>
          </p:cNvSpPr>
          <p:nvPr>
            <p:ph idx="1"/>
          </p:nvPr>
        </p:nvSpPr>
        <p:spPr>
          <a:xfrm>
            <a:off x="411073" y="1025718"/>
            <a:ext cx="6586075" cy="5467157"/>
          </a:xfrm>
        </p:spPr>
        <p:txBody>
          <a:bodyPr>
            <a:normAutofit fontScale="92500" lnSpcReduction="20000"/>
          </a:bodyPr>
          <a:lstStyle/>
          <a:p>
            <a:r>
              <a:rPr lang="en-US" dirty="0"/>
              <a:t>Addresses the memory fragmentation of the GPU resources because of inefficient usage of the KV Cache</a:t>
            </a:r>
          </a:p>
          <a:p>
            <a:pPr lvl="1"/>
            <a:r>
              <a:rPr lang="en-US" dirty="0"/>
              <a:t>Earlier technique was to reserve KV Cache considering the worst case Prompt + Output Token KV Cache/Prompt (e.g. 2k Tokens)</a:t>
            </a:r>
          </a:p>
          <a:p>
            <a:pPr lvl="1"/>
            <a:r>
              <a:rPr lang="en-US" dirty="0"/>
              <a:t>Each token can take 800KB-1MB or more </a:t>
            </a:r>
          </a:p>
          <a:p>
            <a:pPr lvl="2"/>
            <a:r>
              <a:rPr lang="en-US" dirty="0"/>
              <a:t>(2(K/V) *# of layers* </a:t>
            </a:r>
            <a:r>
              <a:rPr lang="en-US" dirty="0" err="1"/>
              <a:t>hidden_dim</a:t>
            </a:r>
            <a:r>
              <a:rPr lang="en-US" dirty="0"/>
              <a:t>*2) (FP-16)</a:t>
            </a:r>
          </a:p>
          <a:p>
            <a:pPr lvl="1"/>
            <a:r>
              <a:rPr lang="en-US" dirty="0"/>
              <a:t>Memory for 2K tokens/request ~ 1.6GB</a:t>
            </a:r>
          </a:p>
          <a:p>
            <a:r>
              <a:rPr lang="en-US" dirty="0"/>
              <a:t>Paged Attention</a:t>
            </a:r>
          </a:p>
          <a:p>
            <a:pPr lvl="1"/>
            <a:r>
              <a:rPr lang="en-US" dirty="0"/>
              <a:t>Memory manager maps the tokens to the KV memory blocks of the GPU</a:t>
            </a:r>
          </a:p>
          <a:p>
            <a:pPr lvl="2"/>
            <a:r>
              <a:rPr lang="en-US" dirty="0"/>
              <a:t>Logically sequence tokens can map to discontinuous Physical Memory blocks</a:t>
            </a:r>
          </a:p>
          <a:p>
            <a:pPr lvl="1"/>
            <a:r>
              <a:rPr lang="en-US" dirty="0"/>
              <a:t>KV Blocks can be reused across prompts and different decoding strategies</a:t>
            </a:r>
          </a:p>
          <a:p>
            <a:pPr lvl="2"/>
            <a:r>
              <a:rPr lang="en-US" dirty="0"/>
              <a:t>Parallel Sampling, Beam Search, Prefix Sharing</a:t>
            </a:r>
          </a:p>
          <a:p>
            <a:pPr lvl="2"/>
            <a:r>
              <a:rPr lang="en-US" dirty="0"/>
              <a:t>Reuse is at the granularity of a Block, if a Block is only partially filled then a new copy of it is made</a:t>
            </a:r>
          </a:p>
        </p:txBody>
      </p:sp>
      <p:pic>
        <p:nvPicPr>
          <p:cNvPr id="4" name="Picture 3">
            <a:extLst>
              <a:ext uri="{FF2B5EF4-FFF2-40B4-BE49-F238E27FC236}">
                <a16:creationId xmlns:a16="http://schemas.microsoft.com/office/drawing/2014/main" id="{218864F2-EC8C-1BCB-7250-572181D85C57}"/>
              </a:ext>
            </a:extLst>
          </p:cNvPr>
          <p:cNvPicPr>
            <a:picLocks noChangeAspect="1"/>
          </p:cNvPicPr>
          <p:nvPr/>
        </p:nvPicPr>
        <p:blipFill>
          <a:blip r:embed="rId2"/>
          <a:stretch>
            <a:fillRect/>
          </a:stretch>
        </p:blipFill>
        <p:spPr>
          <a:xfrm>
            <a:off x="7391807" y="201563"/>
            <a:ext cx="4389120" cy="4134462"/>
          </a:xfrm>
          <a:prstGeom prst="rect">
            <a:avLst/>
          </a:prstGeom>
        </p:spPr>
      </p:pic>
      <p:pic>
        <p:nvPicPr>
          <p:cNvPr id="5" name="Picture 4">
            <a:extLst>
              <a:ext uri="{FF2B5EF4-FFF2-40B4-BE49-F238E27FC236}">
                <a16:creationId xmlns:a16="http://schemas.microsoft.com/office/drawing/2014/main" id="{5701267C-1F79-1A4A-5893-A49E574522F3}"/>
              </a:ext>
            </a:extLst>
          </p:cNvPr>
          <p:cNvPicPr>
            <a:picLocks noChangeAspect="1"/>
          </p:cNvPicPr>
          <p:nvPr/>
        </p:nvPicPr>
        <p:blipFill>
          <a:blip r:embed="rId3"/>
          <a:stretch>
            <a:fillRect/>
          </a:stretch>
        </p:blipFill>
        <p:spPr>
          <a:xfrm>
            <a:off x="7461187" y="4352475"/>
            <a:ext cx="3661655" cy="2303962"/>
          </a:xfrm>
          <a:prstGeom prst="rect">
            <a:avLst/>
          </a:prstGeom>
        </p:spPr>
      </p:pic>
    </p:spTree>
    <p:extLst>
      <p:ext uri="{BB962C8B-B14F-4D97-AF65-F5344CB8AC3E}">
        <p14:creationId xmlns:p14="http://schemas.microsoft.com/office/powerpoint/2010/main" val="424552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ED6C-A480-12F0-F660-F670C4FBF362}"/>
              </a:ext>
            </a:extLst>
          </p:cNvPr>
          <p:cNvSpPr>
            <a:spLocks noGrp="1"/>
          </p:cNvSpPr>
          <p:nvPr>
            <p:ph type="title"/>
          </p:nvPr>
        </p:nvSpPr>
        <p:spPr>
          <a:xfrm>
            <a:off x="416781" y="0"/>
            <a:ext cx="10515600" cy="771277"/>
          </a:xfrm>
        </p:spPr>
        <p:txBody>
          <a:bodyPr/>
          <a:lstStyle/>
          <a:p>
            <a:r>
              <a:rPr lang="en-US" dirty="0" err="1"/>
              <a:t>vLLM</a:t>
            </a:r>
            <a:r>
              <a:rPr lang="en-US" dirty="0"/>
              <a:t> System View</a:t>
            </a:r>
          </a:p>
        </p:txBody>
      </p:sp>
      <p:pic>
        <p:nvPicPr>
          <p:cNvPr id="4" name="Picture 3">
            <a:extLst>
              <a:ext uri="{FF2B5EF4-FFF2-40B4-BE49-F238E27FC236}">
                <a16:creationId xmlns:a16="http://schemas.microsoft.com/office/drawing/2014/main" id="{BC803D10-22B9-CA5E-367A-EE8A33A19BED}"/>
              </a:ext>
            </a:extLst>
          </p:cNvPr>
          <p:cNvPicPr>
            <a:picLocks noChangeAspect="1"/>
          </p:cNvPicPr>
          <p:nvPr/>
        </p:nvPicPr>
        <p:blipFill>
          <a:blip r:embed="rId2"/>
          <a:stretch>
            <a:fillRect/>
          </a:stretch>
        </p:blipFill>
        <p:spPr>
          <a:xfrm>
            <a:off x="708772" y="771277"/>
            <a:ext cx="5675369" cy="3274999"/>
          </a:xfrm>
          <a:prstGeom prst="rect">
            <a:avLst/>
          </a:prstGeom>
        </p:spPr>
      </p:pic>
      <p:sp>
        <p:nvSpPr>
          <p:cNvPr id="5" name="TextBox 4">
            <a:extLst>
              <a:ext uri="{FF2B5EF4-FFF2-40B4-BE49-F238E27FC236}">
                <a16:creationId xmlns:a16="http://schemas.microsoft.com/office/drawing/2014/main" id="{A7520B14-F6AA-D7EC-FB37-F7ECB48E24C6}"/>
              </a:ext>
            </a:extLst>
          </p:cNvPr>
          <p:cNvSpPr txBox="1"/>
          <p:nvPr/>
        </p:nvSpPr>
        <p:spPr>
          <a:xfrm>
            <a:off x="807231" y="4269851"/>
            <a:ext cx="5478449" cy="2585323"/>
          </a:xfrm>
          <a:prstGeom prst="rect">
            <a:avLst/>
          </a:prstGeom>
          <a:noFill/>
        </p:spPr>
        <p:txBody>
          <a:bodyPr wrap="square" rtlCol="0">
            <a:spAutoFit/>
          </a:bodyPr>
          <a:lstStyle/>
          <a:p>
            <a:pPr marL="285750" indent="-285750">
              <a:buFontTx/>
              <a:buChar char="-"/>
            </a:pPr>
            <a:r>
              <a:rPr lang="en-US" dirty="0"/>
              <a:t>Schedular manages the memory pool of the GPU and maps incoming requests to available Blocks in the pool</a:t>
            </a:r>
          </a:p>
          <a:p>
            <a:pPr marL="285750" indent="-285750">
              <a:buFontTx/>
              <a:buChar char="-"/>
            </a:pPr>
            <a:r>
              <a:rPr lang="en-US" dirty="0"/>
              <a:t>KV Cache manager, manages the Block Table, that is stored in the GPU, maps the logical KV blocks to physical blocks</a:t>
            </a:r>
          </a:p>
          <a:p>
            <a:pPr marL="285750" indent="-285750">
              <a:buFontTx/>
              <a:buChar char="-"/>
            </a:pPr>
            <a:r>
              <a:rPr lang="en-US" dirty="0"/>
              <a:t>The CPU Schedular interfaces with the GPU Kernels to manage the Block table used during the Prefill and Decode stages</a:t>
            </a:r>
          </a:p>
        </p:txBody>
      </p:sp>
      <p:pic>
        <p:nvPicPr>
          <p:cNvPr id="6" name="Picture 5">
            <a:extLst>
              <a:ext uri="{FF2B5EF4-FFF2-40B4-BE49-F238E27FC236}">
                <a16:creationId xmlns:a16="http://schemas.microsoft.com/office/drawing/2014/main" id="{EC4F8687-C119-CBDD-72CD-4FA0FCCD6AC0}"/>
              </a:ext>
            </a:extLst>
          </p:cNvPr>
          <p:cNvPicPr>
            <a:picLocks noChangeAspect="1"/>
          </p:cNvPicPr>
          <p:nvPr/>
        </p:nvPicPr>
        <p:blipFill>
          <a:blip r:embed="rId3"/>
          <a:stretch>
            <a:fillRect/>
          </a:stretch>
        </p:blipFill>
        <p:spPr>
          <a:xfrm>
            <a:off x="6384141" y="950896"/>
            <a:ext cx="5364646" cy="2915760"/>
          </a:xfrm>
          <a:prstGeom prst="rect">
            <a:avLst/>
          </a:prstGeom>
        </p:spPr>
      </p:pic>
      <p:sp>
        <p:nvSpPr>
          <p:cNvPr id="7" name="TextBox 6">
            <a:extLst>
              <a:ext uri="{FF2B5EF4-FFF2-40B4-BE49-F238E27FC236}">
                <a16:creationId xmlns:a16="http://schemas.microsoft.com/office/drawing/2014/main" id="{874F0BC7-F646-911F-288A-4147D5DC0E73}"/>
              </a:ext>
            </a:extLst>
          </p:cNvPr>
          <p:cNvSpPr txBox="1"/>
          <p:nvPr/>
        </p:nvSpPr>
        <p:spPr>
          <a:xfrm>
            <a:off x="6557350" y="4152778"/>
            <a:ext cx="5478449" cy="923330"/>
          </a:xfrm>
          <a:prstGeom prst="rect">
            <a:avLst/>
          </a:prstGeom>
          <a:noFill/>
        </p:spPr>
        <p:txBody>
          <a:bodyPr wrap="square" rtlCol="0">
            <a:spAutoFit/>
          </a:bodyPr>
          <a:lstStyle/>
          <a:p>
            <a:pPr marL="285750" indent="-285750">
              <a:buFontTx/>
              <a:buChar char="-"/>
            </a:pPr>
            <a:r>
              <a:rPr lang="en-US" dirty="0"/>
              <a:t>Shows how the KV Caches can be used across multiple user requests</a:t>
            </a:r>
          </a:p>
          <a:p>
            <a:pPr marL="285750" indent="-285750">
              <a:buFontTx/>
              <a:buChar char="-"/>
            </a:pPr>
            <a:endParaRPr lang="en-US" dirty="0"/>
          </a:p>
        </p:txBody>
      </p:sp>
    </p:spTree>
    <p:extLst>
      <p:ext uri="{BB962C8B-B14F-4D97-AF65-F5344CB8AC3E}">
        <p14:creationId xmlns:p14="http://schemas.microsoft.com/office/powerpoint/2010/main" val="752644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5048-1878-49DD-F38C-ECF29CB1D873}"/>
              </a:ext>
            </a:extLst>
          </p:cNvPr>
          <p:cNvSpPr>
            <a:spLocks noGrp="1"/>
          </p:cNvSpPr>
          <p:nvPr>
            <p:ph type="title"/>
          </p:nvPr>
        </p:nvSpPr>
        <p:spPr/>
        <p:txBody>
          <a:bodyPr/>
          <a:lstStyle/>
          <a:p>
            <a:r>
              <a:rPr lang="en-US" dirty="0"/>
              <a:t>Results</a:t>
            </a:r>
          </a:p>
        </p:txBody>
      </p:sp>
      <p:pic>
        <p:nvPicPr>
          <p:cNvPr id="3" name="Picture 2">
            <a:extLst>
              <a:ext uri="{FF2B5EF4-FFF2-40B4-BE49-F238E27FC236}">
                <a16:creationId xmlns:a16="http://schemas.microsoft.com/office/drawing/2014/main" id="{AB16E201-D81E-D625-1F18-7244CB1EB1D4}"/>
              </a:ext>
            </a:extLst>
          </p:cNvPr>
          <p:cNvPicPr>
            <a:picLocks noChangeAspect="1"/>
          </p:cNvPicPr>
          <p:nvPr/>
        </p:nvPicPr>
        <p:blipFill>
          <a:blip r:embed="rId2"/>
          <a:stretch>
            <a:fillRect/>
          </a:stretch>
        </p:blipFill>
        <p:spPr>
          <a:xfrm>
            <a:off x="3442252" y="365125"/>
            <a:ext cx="7772400" cy="2995863"/>
          </a:xfrm>
          <a:prstGeom prst="rect">
            <a:avLst/>
          </a:prstGeom>
        </p:spPr>
      </p:pic>
      <p:pic>
        <p:nvPicPr>
          <p:cNvPr id="4" name="Picture 3">
            <a:extLst>
              <a:ext uri="{FF2B5EF4-FFF2-40B4-BE49-F238E27FC236}">
                <a16:creationId xmlns:a16="http://schemas.microsoft.com/office/drawing/2014/main" id="{2F6CA16F-F3FA-5158-158B-3618F90FF7C9}"/>
              </a:ext>
            </a:extLst>
          </p:cNvPr>
          <p:cNvPicPr>
            <a:picLocks noChangeAspect="1"/>
          </p:cNvPicPr>
          <p:nvPr/>
        </p:nvPicPr>
        <p:blipFill>
          <a:blip r:embed="rId3"/>
          <a:stretch>
            <a:fillRect/>
          </a:stretch>
        </p:blipFill>
        <p:spPr>
          <a:xfrm>
            <a:off x="3851512" y="3722013"/>
            <a:ext cx="7083581" cy="2967446"/>
          </a:xfrm>
          <a:prstGeom prst="rect">
            <a:avLst/>
          </a:prstGeom>
        </p:spPr>
      </p:pic>
      <p:sp>
        <p:nvSpPr>
          <p:cNvPr id="5" name="TextBox 4">
            <a:extLst>
              <a:ext uri="{FF2B5EF4-FFF2-40B4-BE49-F238E27FC236}">
                <a16:creationId xmlns:a16="http://schemas.microsoft.com/office/drawing/2014/main" id="{7602F306-28E5-CC5D-16B3-EA5D8AC85C58}"/>
              </a:ext>
            </a:extLst>
          </p:cNvPr>
          <p:cNvSpPr txBox="1"/>
          <p:nvPr/>
        </p:nvSpPr>
        <p:spPr>
          <a:xfrm>
            <a:off x="389614" y="1690688"/>
            <a:ext cx="3052638" cy="1200329"/>
          </a:xfrm>
          <a:prstGeom prst="rect">
            <a:avLst/>
          </a:prstGeom>
          <a:noFill/>
        </p:spPr>
        <p:txBody>
          <a:bodyPr wrap="square" rtlCol="0">
            <a:spAutoFit/>
          </a:bodyPr>
          <a:lstStyle/>
          <a:p>
            <a:pPr marL="285750" indent="-285750">
              <a:buFontTx/>
              <a:buChar char="-"/>
            </a:pPr>
            <a:r>
              <a:rPr lang="en-US" dirty="0" err="1"/>
              <a:t>vLLM</a:t>
            </a:r>
            <a:r>
              <a:rPr lang="en-US" dirty="0"/>
              <a:t> can serve higher req/s before saturating the GPU resources</a:t>
            </a:r>
          </a:p>
          <a:p>
            <a:pPr marL="285750" indent="-285750">
              <a:buFontTx/>
              <a:buChar char="-"/>
            </a:pPr>
            <a:endParaRPr lang="en-US" dirty="0"/>
          </a:p>
        </p:txBody>
      </p:sp>
    </p:spTree>
    <p:extLst>
      <p:ext uri="{BB962C8B-B14F-4D97-AF65-F5344CB8AC3E}">
        <p14:creationId xmlns:p14="http://schemas.microsoft.com/office/powerpoint/2010/main" val="1903515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E1228-C1C8-2C47-F3D0-CDE36B513B60}"/>
              </a:ext>
            </a:extLst>
          </p:cNvPr>
          <p:cNvSpPr>
            <a:spLocks noGrp="1"/>
          </p:cNvSpPr>
          <p:nvPr>
            <p:ph type="title"/>
          </p:nvPr>
        </p:nvSpPr>
        <p:spPr>
          <a:xfrm>
            <a:off x="253738" y="-68508"/>
            <a:ext cx="6618402" cy="1325563"/>
          </a:xfrm>
        </p:spPr>
        <p:txBody>
          <a:bodyPr/>
          <a:lstStyle/>
          <a:p>
            <a:r>
              <a:rPr lang="en-US" dirty="0"/>
              <a:t>Radix Attention</a:t>
            </a:r>
          </a:p>
        </p:txBody>
      </p:sp>
      <p:sp>
        <p:nvSpPr>
          <p:cNvPr id="3" name="Content Placeholder 2">
            <a:extLst>
              <a:ext uri="{FF2B5EF4-FFF2-40B4-BE49-F238E27FC236}">
                <a16:creationId xmlns:a16="http://schemas.microsoft.com/office/drawing/2014/main" id="{EC768A44-F463-26EA-7F42-F8A2E13AAA16}"/>
              </a:ext>
            </a:extLst>
          </p:cNvPr>
          <p:cNvSpPr>
            <a:spLocks noGrp="1"/>
          </p:cNvSpPr>
          <p:nvPr>
            <p:ph idx="1"/>
          </p:nvPr>
        </p:nvSpPr>
        <p:spPr>
          <a:xfrm>
            <a:off x="253738" y="1059697"/>
            <a:ext cx="10700208" cy="2029938"/>
          </a:xfrm>
        </p:spPr>
        <p:txBody>
          <a:bodyPr>
            <a:normAutofit fontScale="85000" lnSpcReduction="20000"/>
          </a:bodyPr>
          <a:lstStyle/>
          <a:p>
            <a:r>
              <a:rPr lang="en-US" dirty="0"/>
              <a:t>Paged Attention Optimized for a single Prompt Request (KV cache discarded after a request is satisfied)</a:t>
            </a:r>
          </a:p>
          <a:p>
            <a:r>
              <a:rPr lang="en-US" dirty="0"/>
              <a:t>Radix Attention extends this to optimize across multiple Prompt Requests (</a:t>
            </a:r>
            <a:r>
              <a:rPr lang="en-US" dirty="0" err="1"/>
              <a:t>preservs</a:t>
            </a:r>
            <a:r>
              <a:rPr lang="en-US" dirty="0"/>
              <a:t> KV Cache across user requests)</a:t>
            </a:r>
          </a:p>
          <a:p>
            <a:r>
              <a:rPr lang="en-US" dirty="0"/>
              <a:t>Use cases – Few Shot Learning, Multi-Turn Chat, Tree-of-Thought</a:t>
            </a:r>
          </a:p>
          <a:p>
            <a:r>
              <a:rPr lang="en-US" dirty="0"/>
              <a:t>Paper report 6.4x higher throughput  and Latency by 4x than </a:t>
            </a:r>
            <a:r>
              <a:rPr lang="en-US" dirty="0" err="1"/>
              <a:t>vLLM</a:t>
            </a:r>
            <a:endParaRPr lang="en-US" dirty="0"/>
          </a:p>
        </p:txBody>
      </p:sp>
      <p:pic>
        <p:nvPicPr>
          <p:cNvPr id="4" name="Picture 3">
            <a:extLst>
              <a:ext uri="{FF2B5EF4-FFF2-40B4-BE49-F238E27FC236}">
                <a16:creationId xmlns:a16="http://schemas.microsoft.com/office/drawing/2014/main" id="{4090B1F4-F0CA-3BCE-2A19-43C4F10C1461}"/>
              </a:ext>
            </a:extLst>
          </p:cNvPr>
          <p:cNvPicPr>
            <a:picLocks noChangeAspect="1"/>
          </p:cNvPicPr>
          <p:nvPr/>
        </p:nvPicPr>
        <p:blipFill>
          <a:blip r:embed="rId2"/>
          <a:stretch>
            <a:fillRect/>
          </a:stretch>
        </p:blipFill>
        <p:spPr>
          <a:xfrm>
            <a:off x="1620378" y="3148880"/>
            <a:ext cx="8599310" cy="3474293"/>
          </a:xfrm>
          <a:prstGeom prst="rect">
            <a:avLst/>
          </a:prstGeom>
        </p:spPr>
      </p:pic>
      <p:sp>
        <p:nvSpPr>
          <p:cNvPr id="5" name="TextBox 4">
            <a:extLst>
              <a:ext uri="{FF2B5EF4-FFF2-40B4-BE49-F238E27FC236}">
                <a16:creationId xmlns:a16="http://schemas.microsoft.com/office/drawing/2014/main" id="{BF343060-0E9C-C7C8-D3FA-F7E7AC9D8920}"/>
              </a:ext>
            </a:extLst>
          </p:cNvPr>
          <p:cNvSpPr txBox="1"/>
          <p:nvPr/>
        </p:nvSpPr>
        <p:spPr>
          <a:xfrm>
            <a:off x="253738" y="6438507"/>
            <a:ext cx="5666295" cy="369332"/>
          </a:xfrm>
          <a:prstGeom prst="rect">
            <a:avLst/>
          </a:prstGeom>
          <a:noFill/>
        </p:spPr>
        <p:txBody>
          <a:bodyPr wrap="square" rtlCol="0">
            <a:spAutoFit/>
          </a:bodyPr>
          <a:lstStyle/>
          <a:p>
            <a:r>
              <a:rPr lang="en-US" dirty="0"/>
              <a:t>[1] </a:t>
            </a:r>
            <a:r>
              <a:rPr lang="en-US" dirty="0" err="1"/>
              <a:t>Sglang</a:t>
            </a:r>
            <a:r>
              <a:rPr lang="en-US" dirty="0"/>
              <a:t> Paper</a:t>
            </a:r>
          </a:p>
        </p:txBody>
      </p:sp>
    </p:spTree>
    <p:extLst>
      <p:ext uri="{BB962C8B-B14F-4D97-AF65-F5344CB8AC3E}">
        <p14:creationId xmlns:p14="http://schemas.microsoft.com/office/powerpoint/2010/main" val="3811558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6457B-D65B-8C4A-615A-6BCF6A91801F}"/>
              </a:ext>
            </a:extLst>
          </p:cNvPr>
          <p:cNvPicPr>
            <a:picLocks noChangeAspect="1"/>
          </p:cNvPicPr>
          <p:nvPr/>
        </p:nvPicPr>
        <p:blipFill>
          <a:blip r:embed="rId2"/>
          <a:stretch>
            <a:fillRect/>
          </a:stretch>
        </p:blipFill>
        <p:spPr>
          <a:xfrm>
            <a:off x="4077895" y="626738"/>
            <a:ext cx="7669741" cy="5526266"/>
          </a:xfrm>
          <a:prstGeom prst="rect">
            <a:avLst/>
          </a:prstGeom>
        </p:spPr>
      </p:pic>
      <p:sp>
        <p:nvSpPr>
          <p:cNvPr id="3" name="TextBox 2">
            <a:extLst>
              <a:ext uri="{FF2B5EF4-FFF2-40B4-BE49-F238E27FC236}">
                <a16:creationId xmlns:a16="http://schemas.microsoft.com/office/drawing/2014/main" id="{47B83BF1-B504-06EA-C369-7430FEA8F2B8}"/>
              </a:ext>
            </a:extLst>
          </p:cNvPr>
          <p:cNvSpPr txBox="1"/>
          <p:nvPr/>
        </p:nvSpPr>
        <p:spPr>
          <a:xfrm>
            <a:off x="239348" y="89096"/>
            <a:ext cx="5072371" cy="584775"/>
          </a:xfrm>
          <a:prstGeom prst="rect">
            <a:avLst/>
          </a:prstGeom>
          <a:noFill/>
        </p:spPr>
        <p:txBody>
          <a:bodyPr wrap="square" rtlCol="0">
            <a:spAutoFit/>
          </a:bodyPr>
          <a:lstStyle/>
          <a:p>
            <a:r>
              <a:rPr lang="en-US" sz="3200" b="1" dirty="0"/>
              <a:t>Radix Tree Management</a:t>
            </a:r>
          </a:p>
        </p:txBody>
      </p:sp>
      <p:sp>
        <p:nvSpPr>
          <p:cNvPr id="4" name="TextBox 3">
            <a:extLst>
              <a:ext uri="{FF2B5EF4-FFF2-40B4-BE49-F238E27FC236}">
                <a16:creationId xmlns:a16="http://schemas.microsoft.com/office/drawing/2014/main" id="{6E9C8F15-8595-1766-B939-48B1B865D1DE}"/>
              </a:ext>
            </a:extLst>
          </p:cNvPr>
          <p:cNvSpPr txBox="1"/>
          <p:nvPr/>
        </p:nvSpPr>
        <p:spPr>
          <a:xfrm>
            <a:off x="0" y="989815"/>
            <a:ext cx="365759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Radix Tree manages the mapping between sequences of token and KV Cache Tensors</a:t>
            </a:r>
          </a:p>
          <a:p>
            <a:pPr marL="285750" indent="-285750">
              <a:buFont typeface="Arial" panose="020B0604020202020204" pitchFamily="34" charset="0"/>
              <a:buChar char="•"/>
            </a:pPr>
            <a:r>
              <a:rPr lang="en-US" dirty="0"/>
              <a:t>This is memory intensive, hence techniques like LRU is used to evict least recently used leaf first</a:t>
            </a:r>
          </a:p>
          <a:p>
            <a:pPr marL="285750" indent="-285750">
              <a:buFont typeface="Arial" panose="020B0604020202020204" pitchFamily="34" charset="0"/>
              <a:buChar char="•"/>
            </a:pPr>
            <a:r>
              <a:rPr lang="en-US" dirty="0"/>
              <a:t>Cached tokens and active requests share the same memory pool</a:t>
            </a:r>
          </a:p>
          <a:p>
            <a:pPr marL="285750" indent="-285750">
              <a:buFont typeface="Arial" panose="020B0604020202020204" pitchFamily="34" charset="0"/>
              <a:buChar char="•"/>
            </a:pPr>
            <a:r>
              <a:rPr lang="en-US" dirty="0"/>
              <a:t>The Tree itself is stored in the CPU, a table maps the nodes to the GPU’s memory block</a:t>
            </a:r>
          </a:p>
          <a:p>
            <a:pPr marL="285750" indent="-285750">
              <a:buFont typeface="Arial" panose="020B0604020202020204" pitchFamily="34" charset="0"/>
              <a:buChar char="•"/>
            </a:pPr>
            <a:r>
              <a:rPr lang="en-US" dirty="0"/>
              <a:t>Cache aware scheduling is used to prefer longer prefix matched requests are prioritized to maximize the cache hit ratio.</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8548C98C-6240-8F41-FAD9-A0298EFCE9DA}"/>
              </a:ext>
            </a:extLst>
          </p:cNvPr>
          <p:cNvSpPr txBox="1"/>
          <p:nvPr/>
        </p:nvSpPr>
        <p:spPr>
          <a:xfrm>
            <a:off x="5311719" y="6359676"/>
            <a:ext cx="3855563" cy="369332"/>
          </a:xfrm>
          <a:prstGeom prst="rect">
            <a:avLst/>
          </a:prstGeom>
          <a:noFill/>
        </p:spPr>
        <p:txBody>
          <a:bodyPr wrap="square" rtlCol="0">
            <a:spAutoFit/>
          </a:bodyPr>
          <a:lstStyle/>
          <a:p>
            <a:pPr algn="ctr"/>
            <a:r>
              <a:rPr lang="en-US" dirty="0"/>
              <a:t>Evolution of the Radix Tree</a:t>
            </a:r>
          </a:p>
        </p:txBody>
      </p:sp>
    </p:spTree>
    <p:extLst>
      <p:ext uri="{BB962C8B-B14F-4D97-AF65-F5344CB8AC3E}">
        <p14:creationId xmlns:p14="http://schemas.microsoft.com/office/powerpoint/2010/main" val="410955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71E0-880A-7FB4-B9D8-CDF42932A23B}"/>
              </a:ext>
            </a:extLst>
          </p:cNvPr>
          <p:cNvSpPr>
            <a:spLocks noGrp="1"/>
          </p:cNvSpPr>
          <p:nvPr>
            <p:ph type="title"/>
          </p:nvPr>
        </p:nvSpPr>
        <p:spPr/>
        <p:txBody>
          <a:bodyPr/>
          <a:lstStyle/>
          <a:p>
            <a:r>
              <a:rPr lang="en-US" dirty="0"/>
              <a:t>Prefix Caching</a:t>
            </a:r>
          </a:p>
        </p:txBody>
      </p:sp>
      <p:sp>
        <p:nvSpPr>
          <p:cNvPr id="3" name="Content Placeholder 2">
            <a:extLst>
              <a:ext uri="{FF2B5EF4-FFF2-40B4-BE49-F238E27FC236}">
                <a16:creationId xmlns:a16="http://schemas.microsoft.com/office/drawing/2014/main" id="{1BA471C4-7ED6-5034-5AE4-D6BB63D61A24}"/>
              </a:ext>
            </a:extLst>
          </p:cNvPr>
          <p:cNvSpPr>
            <a:spLocks noGrp="1"/>
          </p:cNvSpPr>
          <p:nvPr>
            <p:ph idx="1"/>
          </p:nvPr>
        </p:nvSpPr>
        <p:spPr/>
        <p:txBody>
          <a:bodyPr/>
          <a:lstStyle/>
          <a:p>
            <a:r>
              <a:rPr lang="en-US" dirty="0"/>
              <a:t>Persist KV Caches for Prefix Caching</a:t>
            </a:r>
          </a:p>
          <a:p>
            <a:pPr lvl="1"/>
            <a:r>
              <a:rPr lang="en-US" dirty="0"/>
              <a:t>System Prompt (e.g. when using OpenAI’s APIs)</a:t>
            </a:r>
          </a:p>
          <a:p>
            <a:pPr lvl="1"/>
            <a:r>
              <a:rPr lang="en-US" dirty="0"/>
              <a:t>Multi-Turn Conversations</a:t>
            </a:r>
          </a:p>
          <a:p>
            <a:pPr lvl="1"/>
            <a:r>
              <a:rPr lang="en-US" dirty="0"/>
              <a:t>Long Documents</a:t>
            </a:r>
          </a:p>
          <a:p>
            <a:endParaRPr lang="en-US" dirty="0"/>
          </a:p>
          <a:p>
            <a:r>
              <a:rPr lang="en-US" dirty="0"/>
              <a:t>More recent use cases</a:t>
            </a:r>
          </a:p>
          <a:p>
            <a:pPr lvl="1"/>
            <a:r>
              <a:rPr lang="en-US" dirty="0"/>
              <a:t>Inference-time scaling (e.g. reasoning and planning tasks)</a:t>
            </a:r>
          </a:p>
          <a:p>
            <a:pPr lvl="1"/>
            <a:r>
              <a:rPr lang="en-US" dirty="0"/>
              <a:t>Long-context  models</a:t>
            </a:r>
          </a:p>
        </p:txBody>
      </p:sp>
    </p:spTree>
    <p:extLst>
      <p:ext uri="{BB962C8B-B14F-4D97-AF65-F5344CB8AC3E}">
        <p14:creationId xmlns:p14="http://schemas.microsoft.com/office/powerpoint/2010/main" val="3220739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17DAD-CE5A-E629-C600-E573CE6130CD}"/>
              </a:ext>
            </a:extLst>
          </p:cNvPr>
          <p:cNvSpPr>
            <a:spLocks noGrp="1"/>
          </p:cNvSpPr>
          <p:nvPr>
            <p:ph type="title"/>
          </p:nvPr>
        </p:nvSpPr>
        <p:spPr/>
        <p:txBody>
          <a:bodyPr/>
          <a:lstStyle/>
          <a:p>
            <a:r>
              <a:rPr lang="en-US" dirty="0"/>
              <a:t>Flash Attention</a:t>
            </a:r>
          </a:p>
        </p:txBody>
      </p:sp>
      <p:sp>
        <p:nvSpPr>
          <p:cNvPr id="3" name="Content Placeholder 2">
            <a:extLst>
              <a:ext uri="{FF2B5EF4-FFF2-40B4-BE49-F238E27FC236}">
                <a16:creationId xmlns:a16="http://schemas.microsoft.com/office/drawing/2014/main" id="{52A03FAB-DB2F-449D-23E4-1A23526EE7D0}"/>
              </a:ext>
            </a:extLst>
          </p:cNvPr>
          <p:cNvSpPr>
            <a:spLocks noGrp="1"/>
          </p:cNvSpPr>
          <p:nvPr>
            <p:ph idx="1"/>
          </p:nvPr>
        </p:nvSpPr>
        <p:spPr>
          <a:xfrm>
            <a:off x="433634" y="1574276"/>
            <a:ext cx="8286160" cy="4786064"/>
          </a:xfrm>
        </p:spPr>
        <p:txBody>
          <a:bodyPr>
            <a:normAutofit/>
          </a:bodyPr>
          <a:lstStyle/>
          <a:p>
            <a:r>
              <a:rPr lang="en-US" dirty="0"/>
              <a:t>Standard Attention compute requires to compute </a:t>
            </a:r>
            <a:r>
              <a:rPr lang="en-US" dirty="0" err="1"/>
              <a:t>NxN</a:t>
            </a:r>
            <a:r>
              <a:rPr lang="en-US" dirty="0"/>
              <a:t> matrix (where N is the number of tokens)</a:t>
            </a:r>
          </a:p>
          <a:p>
            <a:r>
              <a:rPr lang="en-US" dirty="0"/>
              <a:t>Flash Attention [1] reorders the math into Tiles that fit in a GPU SRAM (on-chip). It computes and applies the </a:t>
            </a:r>
            <a:r>
              <a:rPr lang="en-US" dirty="0" err="1"/>
              <a:t>Softmax</a:t>
            </a:r>
            <a:r>
              <a:rPr lang="en-US" dirty="0"/>
              <a:t> on the fly without storing the whole Q,K,V matrix</a:t>
            </a:r>
          </a:p>
          <a:p>
            <a:r>
              <a:rPr lang="en-US" dirty="0"/>
              <a:t>Implemented as part of the Attention kernel where Q*K</a:t>
            </a:r>
            <a:r>
              <a:rPr lang="en-US" baseline="30000" dirty="0"/>
              <a:t>T </a:t>
            </a:r>
            <a:r>
              <a:rPr lang="en-US" dirty="0"/>
              <a:t>/ V </a:t>
            </a:r>
            <a:r>
              <a:rPr lang="en-US" sz="2400" dirty="0"/>
              <a:t>is applied.</a:t>
            </a:r>
            <a:endParaRPr lang="en-US" dirty="0"/>
          </a:p>
          <a:p>
            <a:r>
              <a:rPr lang="en-US" dirty="0"/>
              <a:t>Improves Latency and Throughput</a:t>
            </a:r>
          </a:p>
          <a:p>
            <a:endParaRPr lang="en-US" dirty="0"/>
          </a:p>
        </p:txBody>
      </p:sp>
      <p:sp>
        <p:nvSpPr>
          <p:cNvPr id="4" name="TextBox 3">
            <a:extLst>
              <a:ext uri="{FF2B5EF4-FFF2-40B4-BE49-F238E27FC236}">
                <a16:creationId xmlns:a16="http://schemas.microsoft.com/office/drawing/2014/main" id="{A9132AAB-2CC2-C41A-2622-1906145E6686}"/>
              </a:ext>
            </a:extLst>
          </p:cNvPr>
          <p:cNvSpPr txBox="1"/>
          <p:nvPr/>
        </p:nvSpPr>
        <p:spPr>
          <a:xfrm>
            <a:off x="922492" y="6360340"/>
            <a:ext cx="6141855" cy="380325"/>
          </a:xfrm>
          <a:prstGeom prst="rect">
            <a:avLst/>
          </a:prstGeom>
          <a:noFill/>
        </p:spPr>
        <p:txBody>
          <a:bodyPr wrap="square" rtlCol="0">
            <a:spAutoFit/>
          </a:bodyPr>
          <a:lstStyle/>
          <a:p>
            <a:r>
              <a:rPr lang="en-US" dirty="0"/>
              <a:t>[1] Flash Attention Paper</a:t>
            </a:r>
          </a:p>
        </p:txBody>
      </p:sp>
      <p:pic>
        <p:nvPicPr>
          <p:cNvPr id="5" name="Picture 4">
            <a:extLst>
              <a:ext uri="{FF2B5EF4-FFF2-40B4-BE49-F238E27FC236}">
                <a16:creationId xmlns:a16="http://schemas.microsoft.com/office/drawing/2014/main" id="{6883E6E3-62FD-7678-17BA-1CBB016FDA2C}"/>
              </a:ext>
            </a:extLst>
          </p:cNvPr>
          <p:cNvPicPr>
            <a:picLocks noChangeAspect="1"/>
          </p:cNvPicPr>
          <p:nvPr/>
        </p:nvPicPr>
        <p:blipFill>
          <a:blip r:embed="rId2"/>
          <a:stretch>
            <a:fillRect/>
          </a:stretch>
        </p:blipFill>
        <p:spPr>
          <a:xfrm>
            <a:off x="8382000" y="1690688"/>
            <a:ext cx="3810000" cy="3683000"/>
          </a:xfrm>
          <a:prstGeom prst="rect">
            <a:avLst/>
          </a:prstGeom>
        </p:spPr>
      </p:pic>
    </p:spTree>
    <p:extLst>
      <p:ext uri="{BB962C8B-B14F-4D97-AF65-F5344CB8AC3E}">
        <p14:creationId xmlns:p14="http://schemas.microsoft.com/office/powerpoint/2010/main" val="4096439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C3A9-450A-5811-6E2B-8790B7DEDCA9}"/>
              </a:ext>
            </a:extLst>
          </p:cNvPr>
          <p:cNvSpPr>
            <a:spLocks noGrp="1"/>
          </p:cNvSpPr>
          <p:nvPr>
            <p:ph type="title"/>
          </p:nvPr>
        </p:nvSpPr>
        <p:spPr>
          <a:xfrm>
            <a:off x="536542" y="-83034"/>
            <a:ext cx="10515600" cy="1325563"/>
          </a:xfrm>
        </p:spPr>
        <p:txBody>
          <a:bodyPr/>
          <a:lstStyle/>
          <a:p>
            <a:r>
              <a:rPr lang="en-US" dirty="0"/>
              <a:t>Speculative Decoding</a:t>
            </a:r>
          </a:p>
        </p:txBody>
      </p:sp>
      <p:sp>
        <p:nvSpPr>
          <p:cNvPr id="3" name="Content Placeholder 2">
            <a:extLst>
              <a:ext uri="{FF2B5EF4-FFF2-40B4-BE49-F238E27FC236}">
                <a16:creationId xmlns:a16="http://schemas.microsoft.com/office/drawing/2014/main" id="{C34603A9-87A8-6295-12ED-3A0116CBAAD3}"/>
              </a:ext>
            </a:extLst>
          </p:cNvPr>
          <p:cNvSpPr>
            <a:spLocks noGrp="1"/>
          </p:cNvSpPr>
          <p:nvPr>
            <p:ph idx="1"/>
          </p:nvPr>
        </p:nvSpPr>
        <p:spPr>
          <a:xfrm>
            <a:off x="227420" y="1260742"/>
            <a:ext cx="11605181" cy="2259746"/>
          </a:xfrm>
        </p:spPr>
        <p:txBody>
          <a:bodyPr>
            <a:normAutofit fontScale="92500"/>
          </a:bodyPr>
          <a:lstStyle/>
          <a:p>
            <a:r>
              <a:rPr lang="en-US" dirty="0"/>
              <a:t>This approach is to increase the </a:t>
            </a:r>
            <a:r>
              <a:rPr lang="en-US" dirty="0" err="1"/>
              <a:t>Arthematic</a:t>
            </a:r>
            <a:r>
              <a:rPr lang="en-US" dirty="0"/>
              <a:t> Intensity for a given GPU system.</a:t>
            </a:r>
          </a:p>
          <a:p>
            <a:r>
              <a:rPr lang="en-US" dirty="0"/>
              <a:t>A draft model (smaller model) is used to generate future tokens, and then these tokens are appended to the prompt and made to verify by the larger GPU</a:t>
            </a:r>
          </a:p>
          <a:p>
            <a:pPr lvl="1"/>
            <a:r>
              <a:rPr lang="en-US" dirty="0"/>
              <a:t>This would be equivalent of the Prefill, resulting higher GPU utilization</a:t>
            </a:r>
          </a:p>
        </p:txBody>
      </p:sp>
      <p:sp>
        <p:nvSpPr>
          <p:cNvPr id="4" name="TextBox 3">
            <a:extLst>
              <a:ext uri="{FF2B5EF4-FFF2-40B4-BE49-F238E27FC236}">
                <a16:creationId xmlns:a16="http://schemas.microsoft.com/office/drawing/2014/main" id="{C96B06BD-B2B6-DA2B-35A1-CF555DCA783A}"/>
              </a:ext>
            </a:extLst>
          </p:cNvPr>
          <p:cNvSpPr txBox="1"/>
          <p:nvPr/>
        </p:nvSpPr>
        <p:spPr>
          <a:xfrm>
            <a:off x="377072" y="6278252"/>
            <a:ext cx="7824248" cy="369332"/>
          </a:xfrm>
          <a:prstGeom prst="rect">
            <a:avLst/>
          </a:prstGeom>
          <a:noFill/>
        </p:spPr>
        <p:txBody>
          <a:bodyPr wrap="square" rtlCol="0">
            <a:spAutoFit/>
          </a:bodyPr>
          <a:lstStyle/>
          <a:p>
            <a:r>
              <a:rPr lang="en-US" dirty="0"/>
              <a:t>[1] Minghao et al, “Decoding Speculative Decoding”, NAACL, 2025</a:t>
            </a:r>
          </a:p>
        </p:txBody>
      </p:sp>
      <p:pic>
        <p:nvPicPr>
          <p:cNvPr id="5" name="Picture 4">
            <a:extLst>
              <a:ext uri="{FF2B5EF4-FFF2-40B4-BE49-F238E27FC236}">
                <a16:creationId xmlns:a16="http://schemas.microsoft.com/office/drawing/2014/main" id="{37464B84-2569-C4A9-F495-6409611FB714}"/>
              </a:ext>
            </a:extLst>
          </p:cNvPr>
          <p:cNvPicPr>
            <a:picLocks noChangeAspect="1"/>
          </p:cNvPicPr>
          <p:nvPr/>
        </p:nvPicPr>
        <p:blipFill>
          <a:blip r:embed="rId2"/>
          <a:stretch>
            <a:fillRect/>
          </a:stretch>
        </p:blipFill>
        <p:spPr>
          <a:xfrm>
            <a:off x="2344917" y="3520488"/>
            <a:ext cx="7502165" cy="2757764"/>
          </a:xfrm>
          <a:prstGeom prst="rect">
            <a:avLst/>
          </a:prstGeom>
        </p:spPr>
      </p:pic>
    </p:spTree>
    <p:extLst>
      <p:ext uri="{BB962C8B-B14F-4D97-AF65-F5344CB8AC3E}">
        <p14:creationId xmlns:p14="http://schemas.microsoft.com/office/powerpoint/2010/main" val="3938984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628F-955D-375E-2FBC-375010A71DCB}"/>
              </a:ext>
            </a:extLst>
          </p:cNvPr>
          <p:cNvSpPr>
            <a:spLocks noGrp="1"/>
          </p:cNvSpPr>
          <p:nvPr>
            <p:ph type="title"/>
          </p:nvPr>
        </p:nvSpPr>
        <p:spPr/>
        <p:txBody>
          <a:bodyPr/>
          <a:lstStyle/>
          <a:p>
            <a:r>
              <a:rPr lang="en-US" dirty="0"/>
              <a:t>How to choose the draft model ?</a:t>
            </a:r>
          </a:p>
        </p:txBody>
      </p:sp>
      <p:sp>
        <p:nvSpPr>
          <p:cNvPr id="3" name="Content Placeholder 2">
            <a:extLst>
              <a:ext uri="{FF2B5EF4-FFF2-40B4-BE49-F238E27FC236}">
                <a16:creationId xmlns:a16="http://schemas.microsoft.com/office/drawing/2014/main" id="{83E81CC2-1525-E395-EEF0-D751D822BBD4}"/>
              </a:ext>
            </a:extLst>
          </p:cNvPr>
          <p:cNvSpPr>
            <a:spLocks noGrp="1"/>
          </p:cNvSpPr>
          <p:nvPr>
            <p:ph idx="1"/>
          </p:nvPr>
        </p:nvSpPr>
        <p:spPr/>
        <p:txBody>
          <a:bodyPr>
            <a:normAutofit fontScale="92500" lnSpcReduction="20000"/>
          </a:bodyPr>
          <a:lstStyle/>
          <a:p>
            <a:r>
              <a:rPr lang="en-US" dirty="0"/>
              <a:t>Objective – Draft must be fast and accurate enough  so that the large model rarely rejects the tokens, and avoid duplication of compute</a:t>
            </a:r>
          </a:p>
          <a:p>
            <a:r>
              <a:rPr lang="en-US" dirty="0"/>
              <a:t>Smaller sibling model</a:t>
            </a:r>
          </a:p>
          <a:p>
            <a:pPr lvl="1"/>
            <a:r>
              <a:rPr lang="en-US" dirty="0"/>
              <a:t>Use a smaller version from the same family (e.g. Llama-2-7B for Llama-2-70B)</a:t>
            </a:r>
          </a:p>
          <a:p>
            <a:pPr lvl="1"/>
            <a:r>
              <a:rPr lang="en-US" dirty="0"/>
              <a:t>Same Tokenizer , correlated predictions</a:t>
            </a:r>
          </a:p>
          <a:p>
            <a:pPr lvl="1"/>
            <a:r>
              <a:rPr lang="en-US" dirty="0"/>
              <a:t>Still requires 2 models</a:t>
            </a:r>
          </a:p>
          <a:p>
            <a:r>
              <a:rPr lang="en-US" dirty="0"/>
              <a:t>Distilled model</a:t>
            </a:r>
          </a:p>
          <a:p>
            <a:pPr lvl="1"/>
            <a:r>
              <a:rPr lang="en-US" dirty="0"/>
              <a:t>Train small student to mimic large Teacher</a:t>
            </a:r>
          </a:p>
          <a:p>
            <a:pPr lvl="1"/>
            <a:r>
              <a:rPr lang="en-US" dirty="0"/>
              <a:t>Higher </a:t>
            </a:r>
            <a:r>
              <a:rPr lang="en-US" dirty="0" err="1"/>
              <a:t>Allignment</a:t>
            </a:r>
            <a:r>
              <a:rPr lang="en-US" dirty="0"/>
              <a:t>, fewer Mismatches</a:t>
            </a:r>
          </a:p>
          <a:p>
            <a:r>
              <a:rPr lang="en-US" dirty="0"/>
              <a:t>Quantized Copy</a:t>
            </a:r>
          </a:p>
          <a:p>
            <a:pPr lvl="1"/>
            <a:r>
              <a:rPr lang="en-US" dirty="0"/>
              <a:t>Run a quantized (INT 8/4) </a:t>
            </a:r>
            <a:r>
              <a:rPr lang="en-US" dirty="0" err="1"/>
              <a:t>vesion</a:t>
            </a:r>
            <a:r>
              <a:rPr lang="en-US" dirty="0"/>
              <a:t> as a draft</a:t>
            </a:r>
          </a:p>
          <a:p>
            <a:pPr lvl="1"/>
            <a:r>
              <a:rPr lang="en-US" dirty="0"/>
              <a:t>Faster, similar predictions</a:t>
            </a:r>
          </a:p>
          <a:p>
            <a:pPr lvl="1"/>
            <a:endParaRPr lang="en-US" dirty="0"/>
          </a:p>
        </p:txBody>
      </p:sp>
    </p:spTree>
    <p:extLst>
      <p:ext uri="{BB962C8B-B14F-4D97-AF65-F5344CB8AC3E}">
        <p14:creationId xmlns:p14="http://schemas.microsoft.com/office/powerpoint/2010/main" val="2866215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C6D7-1C28-EA2C-FC9A-3EC7425EB6C0}"/>
              </a:ext>
            </a:extLst>
          </p:cNvPr>
          <p:cNvSpPr>
            <a:spLocks noGrp="1"/>
          </p:cNvSpPr>
          <p:nvPr>
            <p:ph type="title"/>
          </p:nvPr>
        </p:nvSpPr>
        <p:spPr>
          <a:xfrm>
            <a:off x="725078" y="-172203"/>
            <a:ext cx="10515600" cy="1325563"/>
          </a:xfrm>
        </p:spPr>
        <p:txBody>
          <a:bodyPr/>
          <a:lstStyle/>
          <a:p>
            <a:r>
              <a:rPr lang="en-US" dirty="0"/>
              <a:t>Constraint Decoding</a:t>
            </a:r>
          </a:p>
        </p:txBody>
      </p:sp>
      <p:sp>
        <p:nvSpPr>
          <p:cNvPr id="3" name="Content Placeholder 2">
            <a:extLst>
              <a:ext uri="{FF2B5EF4-FFF2-40B4-BE49-F238E27FC236}">
                <a16:creationId xmlns:a16="http://schemas.microsoft.com/office/drawing/2014/main" id="{D01A8194-90F7-1378-E201-6FBE8F562203}"/>
              </a:ext>
            </a:extLst>
          </p:cNvPr>
          <p:cNvSpPr>
            <a:spLocks noGrp="1"/>
          </p:cNvSpPr>
          <p:nvPr>
            <p:ph idx="1"/>
          </p:nvPr>
        </p:nvSpPr>
        <p:spPr>
          <a:xfrm>
            <a:off x="838200" y="1003506"/>
            <a:ext cx="10515600" cy="1325562"/>
          </a:xfrm>
        </p:spPr>
        <p:txBody>
          <a:bodyPr>
            <a:normAutofit lnSpcReduction="10000"/>
          </a:bodyPr>
          <a:lstStyle/>
          <a:p>
            <a:r>
              <a:rPr lang="en-US" dirty="0"/>
              <a:t>Combines the logic of Decoding with the FSM required in the output</a:t>
            </a:r>
          </a:p>
          <a:p>
            <a:r>
              <a:rPr lang="en-US" dirty="0"/>
              <a:t>Use cases – Output based on JSON format + Regex , Latex etc.</a:t>
            </a:r>
          </a:p>
        </p:txBody>
      </p:sp>
      <p:pic>
        <p:nvPicPr>
          <p:cNvPr id="41" name="Picture 40">
            <a:extLst>
              <a:ext uri="{FF2B5EF4-FFF2-40B4-BE49-F238E27FC236}">
                <a16:creationId xmlns:a16="http://schemas.microsoft.com/office/drawing/2014/main" id="{785C6838-D6AD-161C-32D0-00BFB03E4593}"/>
              </a:ext>
            </a:extLst>
          </p:cNvPr>
          <p:cNvPicPr>
            <a:picLocks noChangeAspect="1"/>
          </p:cNvPicPr>
          <p:nvPr/>
        </p:nvPicPr>
        <p:blipFill>
          <a:blip r:embed="rId2"/>
          <a:stretch>
            <a:fillRect/>
          </a:stretch>
        </p:blipFill>
        <p:spPr>
          <a:xfrm>
            <a:off x="1878486" y="2396227"/>
            <a:ext cx="8208783" cy="4065152"/>
          </a:xfrm>
          <a:prstGeom prst="rect">
            <a:avLst/>
          </a:prstGeom>
        </p:spPr>
      </p:pic>
      <p:sp>
        <p:nvSpPr>
          <p:cNvPr id="42" name="TextBox 41">
            <a:extLst>
              <a:ext uri="{FF2B5EF4-FFF2-40B4-BE49-F238E27FC236}">
                <a16:creationId xmlns:a16="http://schemas.microsoft.com/office/drawing/2014/main" id="{3754613B-5A45-90FB-E58E-6D4B154DC06B}"/>
              </a:ext>
            </a:extLst>
          </p:cNvPr>
          <p:cNvSpPr txBox="1"/>
          <p:nvPr/>
        </p:nvSpPr>
        <p:spPr>
          <a:xfrm>
            <a:off x="480767" y="6528539"/>
            <a:ext cx="9728462" cy="369332"/>
          </a:xfrm>
          <a:prstGeom prst="rect">
            <a:avLst/>
          </a:prstGeom>
          <a:noFill/>
        </p:spPr>
        <p:txBody>
          <a:bodyPr wrap="square" rtlCol="0">
            <a:spAutoFit/>
          </a:bodyPr>
          <a:lstStyle/>
          <a:p>
            <a:r>
              <a:rPr lang="en-US" dirty="0"/>
              <a:t> Diagram Ref: https://</a:t>
            </a:r>
            <a:r>
              <a:rPr lang="en-US" dirty="0" err="1"/>
              <a:t>huggingface.co</a:t>
            </a:r>
            <a:r>
              <a:rPr lang="en-US" dirty="0"/>
              <a:t>/blog/paresh2806/</a:t>
            </a:r>
            <a:r>
              <a:rPr lang="en-US" dirty="0" err="1"/>
              <a:t>sglang</a:t>
            </a:r>
            <a:r>
              <a:rPr lang="en-US" dirty="0"/>
              <a:t>-efficient-</a:t>
            </a:r>
            <a:r>
              <a:rPr lang="en-US" dirty="0" err="1"/>
              <a:t>llm</a:t>
            </a:r>
            <a:r>
              <a:rPr lang="en-US" dirty="0"/>
              <a:t>-workflows</a:t>
            </a:r>
          </a:p>
        </p:txBody>
      </p:sp>
      <p:sp>
        <p:nvSpPr>
          <p:cNvPr id="43" name="Left Brace 42">
            <a:extLst>
              <a:ext uri="{FF2B5EF4-FFF2-40B4-BE49-F238E27FC236}">
                <a16:creationId xmlns:a16="http://schemas.microsoft.com/office/drawing/2014/main" id="{4979D4E4-6C52-AED7-39F3-176418ABEB14}"/>
              </a:ext>
            </a:extLst>
          </p:cNvPr>
          <p:cNvSpPr/>
          <p:nvPr/>
        </p:nvSpPr>
        <p:spPr>
          <a:xfrm>
            <a:off x="1583703" y="2969443"/>
            <a:ext cx="294783" cy="121605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DD60748A-5654-02ED-45B6-2C7FD3A50D07}"/>
              </a:ext>
            </a:extLst>
          </p:cNvPr>
          <p:cNvSpPr txBox="1"/>
          <p:nvPr/>
        </p:nvSpPr>
        <p:spPr>
          <a:xfrm>
            <a:off x="160256" y="3035431"/>
            <a:ext cx="1423447" cy="923330"/>
          </a:xfrm>
          <a:prstGeom prst="rect">
            <a:avLst/>
          </a:prstGeom>
          <a:noFill/>
        </p:spPr>
        <p:txBody>
          <a:bodyPr wrap="square" rtlCol="0">
            <a:spAutoFit/>
          </a:bodyPr>
          <a:lstStyle/>
          <a:p>
            <a:r>
              <a:rPr lang="en-US" dirty="0"/>
              <a:t># of times Decoder is invoked ~ 4</a:t>
            </a:r>
          </a:p>
        </p:txBody>
      </p:sp>
      <p:sp>
        <p:nvSpPr>
          <p:cNvPr id="45" name="TextBox 44">
            <a:extLst>
              <a:ext uri="{FF2B5EF4-FFF2-40B4-BE49-F238E27FC236}">
                <a16:creationId xmlns:a16="http://schemas.microsoft.com/office/drawing/2014/main" id="{4D91B6AF-9EA2-A88D-44A9-0BAAA4C4C469}"/>
              </a:ext>
            </a:extLst>
          </p:cNvPr>
          <p:cNvSpPr txBox="1"/>
          <p:nvPr/>
        </p:nvSpPr>
        <p:spPr>
          <a:xfrm>
            <a:off x="160256" y="4825876"/>
            <a:ext cx="1423447" cy="1200329"/>
          </a:xfrm>
          <a:prstGeom prst="rect">
            <a:avLst/>
          </a:prstGeom>
          <a:noFill/>
        </p:spPr>
        <p:txBody>
          <a:bodyPr wrap="square" rtlCol="0">
            <a:spAutoFit/>
          </a:bodyPr>
          <a:lstStyle/>
          <a:p>
            <a:r>
              <a:rPr lang="en-US" dirty="0"/>
              <a:t># of times Decoder is invoked ~ 40 (10X)</a:t>
            </a:r>
          </a:p>
        </p:txBody>
      </p:sp>
      <p:sp>
        <p:nvSpPr>
          <p:cNvPr id="46" name="Left Brace 45">
            <a:extLst>
              <a:ext uri="{FF2B5EF4-FFF2-40B4-BE49-F238E27FC236}">
                <a16:creationId xmlns:a16="http://schemas.microsoft.com/office/drawing/2014/main" id="{2C86C494-B22B-BA50-1493-A5CCBE3793B3}"/>
              </a:ext>
            </a:extLst>
          </p:cNvPr>
          <p:cNvSpPr/>
          <p:nvPr/>
        </p:nvSpPr>
        <p:spPr>
          <a:xfrm>
            <a:off x="1583702" y="4461094"/>
            <a:ext cx="414780" cy="177002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07071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02F0C-4A7C-901B-4559-A0CC39AE63CA}"/>
              </a:ext>
            </a:extLst>
          </p:cNvPr>
          <p:cNvSpPr>
            <a:spLocks noGrp="1"/>
          </p:cNvSpPr>
          <p:nvPr>
            <p:ph type="title"/>
          </p:nvPr>
        </p:nvSpPr>
        <p:spPr>
          <a:xfrm>
            <a:off x="928636" y="0"/>
            <a:ext cx="10515600" cy="1325563"/>
          </a:xfrm>
        </p:spPr>
        <p:txBody>
          <a:bodyPr/>
          <a:lstStyle/>
          <a:p>
            <a:r>
              <a:rPr lang="en-US" dirty="0"/>
              <a:t>Abstract</a:t>
            </a:r>
          </a:p>
        </p:txBody>
      </p:sp>
      <p:sp>
        <p:nvSpPr>
          <p:cNvPr id="3" name="Content Placeholder 2">
            <a:extLst>
              <a:ext uri="{FF2B5EF4-FFF2-40B4-BE49-F238E27FC236}">
                <a16:creationId xmlns:a16="http://schemas.microsoft.com/office/drawing/2014/main" id="{63FBFDFE-A3B4-4F65-3546-EC776F42E3C0}"/>
              </a:ext>
            </a:extLst>
          </p:cNvPr>
          <p:cNvSpPr>
            <a:spLocks noGrp="1"/>
          </p:cNvSpPr>
          <p:nvPr>
            <p:ph idx="1"/>
          </p:nvPr>
        </p:nvSpPr>
        <p:spPr>
          <a:xfrm>
            <a:off x="750948" y="1325563"/>
            <a:ext cx="10870975" cy="4915040"/>
          </a:xfrm>
        </p:spPr>
        <p:txBody>
          <a:bodyPr>
            <a:normAutofit fontScale="70000" lnSpcReduction="20000"/>
          </a:bodyPr>
          <a:lstStyle/>
          <a:p>
            <a:pPr marL="0" indent="0">
              <a:buNone/>
            </a:pPr>
            <a:r>
              <a:rPr lang="en-US" dirty="0"/>
              <a:t>Inferencing has become ubiquitous across cloud, regional, edge, and device environments, powering a wide spectrum of AI use cases spanning vision, language, and traditional machine learning applications. In recent years, Large Language Models (LLMs), initially developed for natural language tasks, have expanded to multimodal applications including vision speech, reasoning and planning each demanding distinct service-level objectives (SLOs). Achieving high-performance inferencing for such diverse workloads requires both model-level and system-level optimizations.</a:t>
            </a:r>
          </a:p>
          <a:p>
            <a:pPr marL="0" indent="0">
              <a:buNone/>
            </a:pPr>
            <a:r>
              <a:rPr lang="en-US" dirty="0"/>
              <a:t>This talk focuses on system-level optimization techniques that maximize token throughput , achieve user experience  metrics and inference service-provider efficiency. We review several recent innovations including KV caching, Paged/Flash/Radix Attention, Speculative Decoding, P/D Disaggregation and KV Routing, and explain how these mechanisms enhance performance by reducing latency, memory footprint, and compute overhead. These techniques are implemented in leading open-source inference frameworks such as </a:t>
            </a:r>
            <a:r>
              <a:rPr lang="en-US" dirty="0" err="1"/>
              <a:t>vLLM</a:t>
            </a:r>
            <a:r>
              <a:rPr lang="en-US" dirty="0"/>
              <a:t>, </a:t>
            </a:r>
            <a:r>
              <a:rPr lang="en-US" dirty="0" err="1"/>
              <a:t>SGLang</a:t>
            </a:r>
            <a:r>
              <a:rPr lang="en-US" dirty="0"/>
              <a:t>, Hugging Face TGI, and NVIDIA NIM, which form the backbone of large-scale public and private LLM serving platforms.</a:t>
            </a:r>
          </a:p>
          <a:p>
            <a:pPr marL="0" indent="0">
              <a:buNone/>
            </a:pPr>
            <a:r>
              <a:rPr lang="en-US" dirty="0"/>
              <a:t>The use of GPU Training, Inference and Analysis clusters with Multi-Instance-GPU's (MIG), and Federated Models with QML applications is now become practical.</a:t>
            </a:r>
          </a:p>
          <a:p>
            <a:pPr marL="0" indent="0">
              <a:buNone/>
            </a:pPr>
            <a:r>
              <a:rPr lang="en-US" dirty="0"/>
              <a:t>Attendees will gain a practical understanding of the challenges in delivering scalable, low-latency LLM inference, and of the architectural and algorithmic innovations driving next-generation high-performance inference systems.</a:t>
            </a:r>
          </a:p>
        </p:txBody>
      </p:sp>
    </p:spTree>
    <p:extLst>
      <p:ext uri="{BB962C8B-B14F-4D97-AF65-F5344CB8AC3E}">
        <p14:creationId xmlns:p14="http://schemas.microsoft.com/office/powerpoint/2010/main" val="563276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9597-B037-199C-C8C1-CE29D57D0E3D}"/>
              </a:ext>
            </a:extLst>
          </p:cNvPr>
          <p:cNvSpPr>
            <a:spLocks noGrp="1"/>
          </p:cNvSpPr>
          <p:nvPr>
            <p:ph type="title"/>
          </p:nvPr>
        </p:nvSpPr>
        <p:spPr>
          <a:xfrm>
            <a:off x="657478" y="18255"/>
            <a:ext cx="10515600" cy="1325563"/>
          </a:xfrm>
        </p:spPr>
        <p:txBody>
          <a:bodyPr/>
          <a:lstStyle/>
          <a:p>
            <a:r>
              <a:rPr lang="en-US" dirty="0"/>
              <a:t>P/D </a:t>
            </a:r>
            <a:r>
              <a:rPr lang="en-US" dirty="0" err="1"/>
              <a:t>Dissagregation</a:t>
            </a:r>
            <a:endParaRPr lang="en-US" dirty="0"/>
          </a:p>
        </p:txBody>
      </p:sp>
      <p:sp>
        <p:nvSpPr>
          <p:cNvPr id="3" name="Content Placeholder 2">
            <a:extLst>
              <a:ext uri="{FF2B5EF4-FFF2-40B4-BE49-F238E27FC236}">
                <a16:creationId xmlns:a16="http://schemas.microsoft.com/office/drawing/2014/main" id="{A2CF23B7-7FFD-1543-BBF7-63321CB1326F}"/>
              </a:ext>
            </a:extLst>
          </p:cNvPr>
          <p:cNvSpPr>
            <a:spLocks noGrp="1"/>
          </p:cNvSpPr>
          <p:nvPr>
            <p:ph idx="1"/>
          </p:nvPr>
        </p:nvSpPr>
        <p:spPr>
          <a:xfrm>
            <a:off x="498334" y="1253331"/>
            <a:ext cx="5077078" cy="4351338"/>
          </a:xfrm>
        </p:spPr>
        <p:txBody>
          <a:bodyPr>
            <a:normAutofit fontScale="92500" lnSpcReduction="20000"/>
          </a:bodyPr>
          <a:lstStyle/>
          <a:p>
            <a:r>
              <a:rPr lang="en-US" dirty="0"/>
              <a:t>To physically decouple the Prefill computation from the Decode</a:t>
            </a:r>
          </a:p>
          <a:p>
            <a:pPr lvl="1"/>
            <a:r>
              <a:rPr lang="en-US" dirty="0"/>
              <a:t>Scale independently and better interleaving of user request</a:t>
            </a:r>
          </a:p>
          <a:p>
            <a:r>
              <a:rPr lang="en-US" dirty="0"/>
              <a:t>Prefill and Decode can work on different hardware considering their compute/memory bound nature</a:t>
            </a:r>
          </a:p>
          <a:p>
            <a:r>
              <a:rPr lang="en-US" dirty="0"/>
              <a:t>Efficiency depends on the distribution of the Input/Output Sequence Length (ISL/OSL)</a:t>
            </a:r>
          </a:p>
          <a:p>
            <a:pPr lvl="1"/>
            <a:r>
              <a:rPr lang="en-US" dirty="0"/>
              <a:t>Adapting the P/D workers to dynamic changes in the ISL/OSL distribution is a </a:t>
            </a:r>
            <a:r>
              <a:rPr lang="en-US" dirty="0" err="1"/>
              <a:t>considerstion</a:t>
            </a:r>
            <a:r>
              <a:rPr lang="en-US" dirty="0"/>
              <a:t>.</a:t>
            </a:r>
          </a:p>
        </p:txBody>
      </p:sp>
      <p:cxnSp>
        <p:nvCxnSpPr>
          <p:cNvPr id="6" name="Straight Connector 5">
            <a:extLst>
              <a:ext uri="{FF2B5EF4-FFF2-40B4-BE49-F238E27FC236}">
                <a16:creationId xmlns:a16="http://schemas.microsoft.com/office/drawing/2014/main" id="{992D9D0A-819A-9A04-BC83-DC9F7AFB3188}"/>
              </a:ext>
            </a:extLst>
          </p:cNvPr>
          <p:cNvCxnSpPr/>
          <p:nvPr/>
        </p:nvCxnSpPr>
        <p:spPr>
          <a:xfrm>
            <a:off x="6320557" y="5403478"/>
            <a:ext cx="522745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4077614-F029-4D0D-B40C-ACEF05788C77}"/>
              </a:ext>
            </a:extLst>
          </p:cNvPr>
          <p:cNvCxnSpPr/>
          <p:nvPr/>
        </p:nvCxnSpPr>
        <p:spPr>
          <a:xfrm>
            <a:off x="6320557" y="6518831"/>
            <a:ext cx="5227455"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AB9AA89-44A8-F4FA-04F8-73C6621111C8}"/>
              </a:ext>
            </a:extLst>
          </p:cNvPr>
          <p:cNvSpPr txBox="1"/>
          <p:nvPr/>
        </p:nvSpPr>
        <p:spPr>
          <a:xfrm>
            <a:off x="10560106" y="4588184"/>
            <a:ext cx="1424198" cy="372234"/>
          </a:xfrm>
          <a:prstGeom prst="rect">
            <a:avLst/>
          </a:prstGeom>
          <a:noFill/>
        </p:spPr>
        <p:txBody>
          <a:bodyPr wrap="square" rtlCol="0">
            <a:spAutoFit/>
          </a:bodyPr>
          <a:lstStyle/>
          <a:p>
            <a:r>
              <a:rPr lang="en-US" dirty="0"/>
              <a:t>Prefill</a:t>
            </a:r>
          </a:p>
        </p:txBody>
      </p:sp>
      <p:sp>
        <p:nvSpPr>
          <p:cNvPr id="9" name="TextBox 8">
            <a:extLst>
              <a:ext uri="{FF2B5EF4-FFF2-40B4-BE49-F238E27FC236}">
                <a16:creationId xmlns:a16="http://schemas.microsoft.com/office/drawing/2014/main" id="{6945CAB3-2953-79F8-B290-7F8C399BEE01}"/>
              </a:ext>
            </a:extLst>
          </p:cNvPr>
          <p:cNvSpPr txBox="1"/>
          <p:nvPr/>
        </p:nvSpPr>
        <p:spPr>
          <a:xfrm>
            <a:off x="10688230" y="6075770"/>
            <a:ext cx="1424198" cy="372234"/>
          </a:xfrm>
          <a:prstGeom prst="rect">
            <a:avLst/>
          </a:prstGeom>
          <a:noFill/>
        </p:spPr>
        <p:txBody>
          <a:bodyPr wrap="square" rtlCol="0">
            <a:spAutoFit/>
          </a:bodyPr>
          <a:lstStyle/>
          <a:p>
            <a:r>
              <a:rPr lang="en-US" dirty="0"/>
              <a:t>Decode</a:t>
            </a:r>
          </a:p>
        </p:txBody>
      </p:sp>
      <p:cxnSp>
        <p:nvCxnSpPr>
          <p:cNvPr id="11" name="Straight Arrow Connector 10">
            <a:extLst>
              <a:ext uri="{FF2B5EF4-FFF2-40B4-BE49-F238E27FC236}">
                <a16:creationId xmlns:a16="http://schemas.microsoft.com/office/drawing/2014/main" id="{A2674353-4187-6FB1-16BB-DC887386B868}"/>
              </a:ext>
            </a:extLst>
          </p:cNvPr>
          <p:cNvCxnSpPr/>
          <p:nvPr/>
        </p:nvCxnSpPr>
        <p:spPr>
          <a:xfrm>
            <a:off x="5971922" y="4837035"/>
            <a:ext cx="712099" cy="5664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6C7D2117-3BD7-5E08-A4F5-CD2D1D0DAC07}"/>
              </a:ext>
            </a:extLst>
          </p:cNvPr>
          <p:cNvSpPr/>
          <p:nvPr/>
        </p:nvSpPr>
        <p:spPr>
          <a:xfrm>
            <a:off x="6684021" y="5282097"/>
            <a:ext cx="1310910" cy="2023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FEE6B62-41DE-3A95-79EA-8281406D2E75}"/>
              </a:ext>
            </a:extLst>
          </p:cNvPr>
          <p:cNvSpPr txBox="1"/>
          <p:nvPr/>
        </p:nvSpPr>
        <p:spPr>
          <a:xfrm>
            <a:off x="6028566" y="4667600"/>
            <a:ext cx="1424198" cy="369332"/>
          </a:xfrm>
          <a:prstGeom prst="rect">
            <a:avLst/>
          </a:prstGeom>
          <a:noFill/>
        </p:spPr>
        <p:txBody>
          <a:bodyPr wrap="square" rtlCol="0">
            <a:spAutoFit/>
          </a:bodyPr>
          <a:lstStyle/>
          <a:p>
            <a:r>
              <a:rPr lang="en-US" dirty="0"/>
              <a:t>Request 1</a:t>
            </a:r>
          </a:p>
        </p:txBody>
      </p:sp>
      <p:cxnSp>
        <p:nvCxnSpPr>
          <p:cNvPr id="15" name="Straight Arrow Connector 14">
            <a:extLst>
              <a:ext uri="{FF2B5EF4-FFF2-40B4-BE49-F238E27FC236}">
                <a16:creationId xmlns:a16="http://schemas.microsoft.com/office/drawing/2014/main" id="{915E7266-914B-FDD6-BE8D-1EB6CB3348DC}"/>
              </a:ext>
            </a:extLst>
          </p:cNvPr>
          <p:cNvCxnSpPr>
            <a:stCxn id="12" idx="3"/>
          </p:cNvCxnSpPr>
          <p:nvPr/>
        </p:nvCxnSpPr>
        <p:spPr>
          <a:xfrm>
            <a:off x="7994931" y="5383248"/>
            <a:ext cx="679731" cy="11355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10F6ABA0-D053-D4F9-EDC7-2C865BCF3F01}"/>
              </a:ext>
            </a:extLst>
          </p:cNvPr>
          <p:cNvSpPr/>
          <p:nvPr/>
        </p:nvSpPr>
        <p:spPr>
          <a:xfrm>
            <a:off x="8694891" y="6407566"/>
            <a:ext cx="1161208" cy="2225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72D59F-4C5C-06AC-429A-10B8464BF5ED}"/>
              </a:ext>
            </a:extLst>
          </p:cNvPr>
          <p:cNvSpPr/>
          <p:nvPr/>
        </p:nvSpPr>
        <p:spPr>
          <a:xfrm>
            <a:off x="10073235" y="6407566"/>
            <a:ext cx="614995" cy="2225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E727FD-1495-0C73-91AC-1D0421900AD1}"/>
              </a:ext>
            </a:extLst>
          </p:cNvPr>
          <p:cNvSpPr/>
          <p:nvPr/>
        </p:nvSpPr>
        <p:spPr>
          <a:xfrm>
            <a:off x="8120696" y="5271986"/>
            <a:ext cx="1310910" cy="2023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B1AC398-BDFA-BD16-E078-40C7F61DE33D}"/>
              </a:ext>
            </a:extLst>
          </p:cNvPr>
          <p:cNvSpPr txBox="1"/>
          <p:nvPr/>
        </p:nvSpPr>
        <p:spPr>
          <a:xfrm>
            <a:off x="8064052" y="4707112"/>
            <a:ext cx="1424198" cy="369332"/>
          </a:xfrm>
          <a:prstGeom prst="rect">
            <a:avLst/>
          </a:prstGeom>
          <a:noFill/>
        </p:spPr>
        <p:txBody>
          <a:bodyPr wrap="square" rtlCol="0">
            <a:spAutoFit/>
          </a:bodyPr>
          <a:lstStyle/>
          <a:p>
            <a:r>
              <a:rPr lang="en-US" dirty="0"/>
              <a:t>Request 2</a:t>
            </a:r>
          </a:p>
        </p:txBody>
      </p:sp>
      <p:cxnSp>
        <p:nvCxnSpPr>
          <p:cNvPr id="21" name="Straight Arrow Connector 20">
            <a:extLst>
              <a:ext uri="{FF2B5EF4-FFF2-40B4-BE49-F238E27FC236}">
                <a16:creationId xmlns:a16="http://schemas.microsoft.com/office/drawing/2014/main" id="{E70286CC-0B83-6F2F-4D31-A887940CB28F}"/>
              </a:ext>
            </a:extLst>
          </p:cNvPr>
          <p:cNvCxnSpPr>
            <a:cxnSpLocks/>
            <a:endCxn id="17" idx="1"/>
          </p:cNvCxnSpPr>
          <p:nvPr/>
        </p:nvCxnSpPr>
        <p:spPr>
          <a:xfrm>
            <a:off x="9488250" y="5484398"/>
            <a:ext cx="584985" cy="10344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064C3C6-0758-B682-C7D7-016A79BFEFEF}"/>
              </a:ext>
            </a:extLst>
          </p:cNvPr>
          <p:cNvSpPr txBox="1"/>
          <p:nvPr/>
        </p:nvSpPr>
        <p:spPr>
          <a:xfrm>
            <a:off x="6524035" y="5741545"/>
            <a:ext cx="2128205" cy="369332"/>
          </a:xfrm>
          <a:prstGeom prst="rect">
            <a:avLst/>
          </a:prstGeom>
          <a:noFill/>
        </p:spPr>
        <p:txBody>
          <a:bodyPr wrap="square" rtlCol="0">
            <a:spAutoFit/>
          </a:bodyPr>
          <a:lstStyle/>
          <a:p>
            <a:r>
              <a:rPr lang="en-US" dirty="0"/>
              <a:t>KV Cache Transfer</a:t>
            </a:r>
          </a:p>
        </p:txBody>
      </p:sp>
      <p:sp>
        <p:nvSpPr>
          <p:cNvPr id="24" name="TextBox 23">
            <a:extLst>
              <a:ext uri="{FF2B5EF4-FFF2-40B4-BE49-F238E27FC236}">
                <a16:creationId xmlns:a16="http://schemas.microsoft.com/office/drawing/2014/main" id="{26386F55-3DC3-1965-23CD-533B7F99DC17}"/>
              </a:ext>
            </a:extLst>
          </p:cNvPr>
          <p:cNvSpPr txBox="1"/>
          <p:nvPr/>
        </p:nvSpPr>
        <p:spPr>
          <a:xfrm>
            <a:off x="9419807" y="5687029"/>
            <a:ext cx="2128205" cy="369332"/>
          </a:xfrm>
          <a:prstGeom prst="rect">
            <a:avLst/>
          </a:prstGeom>
          <a:noFill/>
        </p:spPr>
        <p:txBody>
          <a:bodyPr wrap="square" rtlCol="0">
            <a:spAutoFit/>
          </a:bodyPr>
          <a:lstStyle/>
          <a:p>
            <a:r>
              <a:rPr lang="en-US" dirty="0"/>
              <a:t>KV Cache Transfer</a:t>
            </a:r>
          </a:p>
        </p:txBody>
      </p:sp>
      <p:pic>
        <p:nvPicPr>
          <p:cNvPr id="25" name="Picture 24">
            <a:extLst>
              <a:ext uri="{FF2B5EF4-FFF2-40B4-BE49-F238E27FC236}">
                <a16:creationId xmlns:a16="http://schemas.microsoft.com/office/drawing/2014/main" id="{34DB927D-00D0-E26B-CE5A-714F09FF4B19}"/>
              </a:ext>
            </a:extLst>
          </p:cNvPr>
          <p:cNvPicPr>
            <a:picLocks noChangeAspect="1"/>
          </p:cNvPicPr>
          <p:nvPr/>
        </p:nvPicPr>
        <p:blipFill>
          <a:blip r:embed="rId3"/>
          <a:stretch>
            <a:fillRect/>
          </a:stretch>
        </p:blipFill>
        <p:spPr>
          <a:xfrm>
            <a:off x="6237612" y="234736"/>
            <a:ext cx="5077078" cy="3783424"/>
          </a:xfrm>
          <a:prstGeom prst="rect">
            <a:avLst/>
          </a:prstGeom>
        </p:spPr>
      </p:pic>
      <p:sp>
        <p:nvSpPr>
          <p:cNvPr id="26" name="TextBox 25">
            <a:extLst>
              <a:ext uri="{FF2B5EF4-FFF2-40B4-BE49-F238E27FC236}">
                <a16:creationId xmlns:a16="http://schemas.microsoft.com/office/drawing/2014/main" id="{A9022B37-6965-5C84-81CD-2AB92DB2E0C5}"/>
              </a:ext>
            </a:extLst>
          </p:cNvPr>
          <p:cNvSpPr txBox="1"/>
          <p:nvPr/>
        </p:nvSpPr>
        <p:spPr>
          <a:xfrm>
            <a:off x="136563" y="5800222"/>
            <a:ext cx="5033914" cy="923330"/>
          </a:xfrm>
          <a:prstGeom prst="rect">
            <a:avLst/>
          </a:prstGeom>
          <a:noFill/>
        </p:spPr>
        <p:txBody>
          <a:bodyPr wrap="square" rtlCol="0">
            <a:spAutoFit/>
          </a:bodyPr>
          <a:lstStyle/>
          <a:p>
            <a:r>
              <a:rPr lang="en-US" dirty="0"/>
              <a:t>[1] </a:t>
            </a:r>
            <a:r>
              <a:rPr lang="en-US" dirty="0" err="1"/>
              <a:t>Yinmin</a:t>
            </a:r>
            <a:r>
              <a:rPr lang="en-US" dirty="0"/>
              <a:t> Zhong et al, “</a:t>
            </a:r>
            <a:r>
              <a:rPr lang="en-US" dirty="0" err="1"/>
              <a:t>DistServe</a:t>
            </a:r>
            <a:r>
              <a:rPr lang="en-US" dirty="0"/>
              <a:t>: Disaggregating Prefill and Decoding for Goodput-optimized LLM Serving” https://</a:t>
            </a:r>
            <a:r>
              <a:rPr lang="en-US" dirty="0" err="1"/>
              <a:t>arxiv.org</a:t>
            </a:r>
            <a:r>
              <a:rPr lang="en-US" dirty="0"/>
              <a:t>/pdf/2401.09670</a:t>
            </a:r>
          </a:p>
        </p:txBody>
      </p:sp>
    </p:spTree>
    <p:extLst>
      <p:ext uri="{BB962C8B-B14F-4D97-AF65-F5344CB8AC3E}">
        <p14:creationId xmlns:p14="http://schemas.microsoft.com/office/powerpoint/2010/main" val="871308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AFBE-D0AE-48C5-5D9D-7C414DA51364}"/>
              </a:ext>
            </a:extLst>
          </p:cNvPr>
          <p:cNvSpPr>
            <a:spLocks noGrp="1"/>
          </p:cNvSpPr>
          <p:nvPr>
            <p:ph type="title"/>
          </p:nvPr>
        </p:nvSpPr>
        <p:spPr>
          <a:xfrm>
            <a:off x="400119" y="55644"/>
            <a:ext cx="10515600" cy="1325563"/>
          </a:xfrm>
        </p:spPr>
        <p:txBody>
          <a:bodyPr/>
          <a:lstStyle/>
          <a:p>
            <a:r>
              <a:rPr lang="en-US" dirty="0"/>
              <a:t>Distributed P/D Architecture</a:t>
            </a:r>
          </a:p>
        </p:txBody>
      </p:sp>
      <p:sp>
        <p:nvSpPr>
          <p:cNvPr id="3" name="Content Placeholder 2">
            <a:extLst>
              <a:ext uri="{FF2B5EF4-FFF2-40B4-BE49-F238E27FC236}">
                <a16:creationId xmlns:a16="http://schemas.microsoft.com/office/drawing/2014/main" id="{A1858A57-7111-24A7-04E8-61DC97257226}"/>
              </a:ext>
            </a:extLst>
          </p:cNvPr>
          <p:cNvSpPr>
            <a:spLocks noGrp="1"/>
          </p:cNvSpPr>
          <p:nvPr>
            <p:ph idx="1"/>
          </p:nvPr>
        </p:nvSpPr>
        <p:spPr>
          <a:xfrm>
            <a:off x="169948" y="4601382"/>
            <a:ext cx="4911099" cy="1862110"/>
          </a:xfrm>
        </p:spPr>
        <p:txBody>
          <a:bodyPr>
            <a:normAutofit fontScale="85000" lnSpcReduction="20000"/>
          </a:bodyPr>
          <a:lstStyle/>
          <a:p>
            <a:pPr>
              <a:buFontTx/>
              <a:buChar char="-"/>
            </a:pPr>
            <a:r>
              <a:rPr lang="en-US" dirty="0"/>
              <a:t>High speed networking (e.g. NIXL/ROCEv2) allows instantaneous transfer of the KV Cache within Server or b/w Servers</a:t>
            </a:r>
          </a:p>
          <a:p>
            <a:pPr>
              <a:buFontTx/>
              <a:buChar char="-"/>
            </a:pPr>
            <a:r>
              <a:rPr lang="en-US" dirty="0" err="1"/>
              <a:t>vLLM</a:t>
            </a:r>
            <a:r>
              <a:rPr lang="en-US" dirty="0"/>
              <a:t> integrates with NIXL</a:t>
            </a:r>
          </a:p>
          <a:p>
            <a:pPr>
              <a:buFontTx/>
              <a:buChar char="-"/>
            </a:pPr>
            <a:endParaRPr lang="en-US" dirty="0"/>
          </a:p>
        </p:txBody>
      </p:sp>
      <p:pic>
        <p:nvPicPr>
          <p:cNvPr id="4" name="Picture 3">
            <a:extLst>
              <a:ext uri="{FF2B5EF4-FFF2-40B4-BE49-F238E27FC236}">
                <a16:creationId xmlns:a16="http://schemas.microsoft.com/office/drawing/2014/main" id="{CA9CCF3E-4779-6A42-BA60-D30351DE34C7}"/>
              </a:ext>
            </a:extLst>
          </p:cNvPr>
          <p:cNvPicPr>
            <a:picLocks noChangeAspect="1"/>
          </p:cNvPicPr>
          <p:nvPr/>
        </p:nvPicPr>
        <p:blipFill>
          <a:blip r:embed="rId2"/>
          <a:stretch>
            <a:fillRect/>
          </a:stretch>
        </p:blipFill>
        <p:spPr>
          <a:xfrm>
            <a:off x="5418321" y="1501484"/>
            <a:ext cx="6369272" cy="2859345"/>
          </a:xfrm>
          <a:prstGeom prst="rect">
            <a:avLst/>
          </a:prstGeom>
        </p:spPr>
      </p:pic>
      <p:pic>
        <p:nvPicPr>
          <p:cNvPr id="5" name="Picture 4">
            <a:extLst>
              <a:ext uri="{FF2B5EF4-FFF2-40B4-BE49-F238E27FC236}">
                <a16:creationId xmlns:a16="http://schemas.microsoft.com/office/drawing/2014/main" id="{F438DD68-D391-95AF-6CB6-89D5C2F59867}"/>
              </a:ext>
            </a:extLst>
          </p:cNvPr>
          <p:cNvPicPr>
            <a:picLocks noChangeAspect="1"/>
          </p:cNvPicPr>
          <p:nvPr/>
        </p:nvPicPr>
        <p:blipFill>
          <a:blip r:embed="rId3"/>
          <a:stretch>
            <a:fillRect/>
          </a:stretch>
        </p:blipFill>
        <p:spPr>
          <a:xfrm>
            <a:off x="267878" y="1735465"/>
            <a:ext cx="4813169" cy="2625364"/>
          </a:xfrm>
          <a:prstGeom prst="rect">
            <a:avLst/>
          </a:prstGeom>
        </p:spPr>
      </p:pic>
      <p:sp>
        <p:nvSpPr>
          <p:cNvPr id="6" name="Content Placeholder 2">
            <a:extLst>
              <a:ext uri="{FF2B5EF4-FFF2-40B4-BE49-F238E27FC236}">
                <a16:creationId xmlns:a16="http://schemas.microsoft.com/office/drawing/2014/main" id="{CA5D3130-E15A-A731-96D5-DF41DCD73B04}"/>
              </a:ext>
            </a:extLst>
          </p:cNvPr>
          <p:cNvSpPr txBox="1">
            <a:spLocks/>
          </p:cNvSpPr>
          <p:nvPr/>
        </p:nvSpPr>
        <p:spPr>
          <a:xfrm>
            <a:off x="5657919" y="4630765"/>
            <a:ext cx="5946477" cy="18621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sz="2000" dirty="0"/>
              <a:t>Further decomposition of functions using the Load Balancer for Prefill and Decode can enable scalable and SLO oriented inferencing</a:t>
            </a:r>
          </a:p>
          <a:p>
            <a:pPr>
              <a:buFontTx/>
              <a:buChar char="-"/>
            </a:pPr>
            <a:endParaRPr lang="en-US" sz="2000" dirty="0"/>
          </a:p>
        </p:txBody>
      </p:sp>
    </p:spTree>
    <p:extLst>
      <p:ext uri="{BB962C8B-B14F-4D97-AF65-F5344CB8AC3E}">
        <p14:creationId xmlns:p14="http://schemas.microsoft.com/office/powerpoint/2010/main" val="191046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5F4AF-A17D-6003-ADCA-B5A467E22F2D}"/>
              </a:ext>
            </a:extLst>
          </p:cNvPr>
          <p:cNvSpPr>
            <a:spLocks noGrp="1"/>
          </p:cNvSpPr>
          <p:nvPr>
            <p:ph type="title"/>
          </p:nvPr>
        </p:nvSpPr>
        <p:spPr>
          <a:xfrm>
            <a:off x="838199" y="99760"/>
            <a:ext cx="10515600" cy="1325563"/>
          </a:xfrm>
        </p:spPr>
        <p:txBody>
          <a:bodyPr/>
          <a:lstStyle/>
          <a:p>
            <a:r>
              <a:rPr lang="en-US" dirty="0"/>
              <a:t>P/D Disaggregation: Dependency on ISL/OSL</a:t>
            </a:r>
          </a:p>
        </p:txBody>
      </p:sp>
      <p:pic>
        <p:nvPicPr>
          <p:cNvPr id="3" name="Picture 2">
            <a:extLst>
              <a:ext uri="{FF2B5EF4-FFF2-40B4-BE49-F238E27FC236}">
                <a16:creationId xmlns:a16="http://schemas.microsoft.com/office/drawing/2014/main" id="{C28A3528-81B5-3FB3-FD74-F0E16D861C8A}"/>
              </a:ext>
            </a:extLst>
          </p:cNvPr>
          <p:cNvPicPr>
            <a:picLocks noChangeAspect="1"/>
          </p:cNvPicPr>
          <p:nvPr/>
        </p:nvPicPr>
        <p:blipFill>
          <a:blip r:embed="rId2"/>
          <a:stretch>
            <a:fillRect/>
          </a:stretch>
        </p:blipFill>
        <p:spPr>
          <a:xfrm>
            <a:off x="1125323" y="1756676"/>
            <a:ext cx="8998671" cy="4532615"/>
          </a:xfrm>
          <a:prstGeom prst="rect">
            <a:avLst/>
          </a:prstGeom>
        </p:spPr>
      </p:pic>
      <p:sp>
        <p:nvSpPr>
          <p:cNvPr id="4" name="TextBox 3">
            <a:extLst>
              <a:ext uri="{FF2B5EF4-FFF2-40B4-BE49-F238E27FC236}">
                <a16:creationId xmlns:a16="http://schemas.microsoft.com/office/drawing/2014/main" id="{529AEAE2-CFD3-B00D-3311-1058DEC0F183}"/>
              </a:ext>
            </a:extLst>
          </p:cNvPr>
          <p:cNvSpPr txBox="1"/>
          <p:nvPr/>
        </p:nvSpPr>
        <p:spPr>
          <a:xfrm>
            <a:off x="9530499" y="6488668"/>
            <a:ext cx="2592371" cy="369332"/>
          </a:xfrm>
          <a:prstGeom prst="rect">
            <a:avLst/>
          </a:prstGeom>
          <a:noFill/>
        </p:spPr>
        <p:txBody>
          <a:bodyPr wrap="square" rtlCol="0">
            <a:spAutoFit/>
          </a:bodyPr>
          <a:lstStyle/>
          <a:p>
            <a:r>
              <a:rPr lang="en-US" dirty="0"/>
              <a:t>Source: Nvidia</a:t>
            </a:r>
          </a:p>
        </p:txBody>
      </p:sp>
      <p:sp>
        <p:nvSpPr>
          <p:cNvPr id="5" name="TextBox 4">
            <a:extLst>
              <a:ext uri="{FF2B5EF4-FFF2-40B4-BE49-F238E27FC236}">
                <a16:creationId xmlns:a16="http://schemas.microsoft.com/office/drawing/2014/main" id="{B7F6E8A6-E054-EBB5-AA87-01E0E1395254}"/>
              </a:ext>
            </a:extLst>
          </p:cNvPr>
          <p:cNvSpPr txBox="1"/>
          <p:nvPr/>
        </p:nvSpPr>
        <p:spPr>
          <a:xfrm>
            <a:off x="5005633" y="6223303"/>
            <a:ext cx="3799002" cy="369332"/>
          </a:xfrm>
          <a:prstGeom prst="rect">
            <a:avLst/>
          </a:prstGeom>
          <a:noFill/>
        </p:spPr>
        <p:txBody>
          <a:bodyPr wrap="square" rtlCol="0">
            <a:spAutoFit/>
          </a:bodyPr>
          <a:lstStyle/>
          <a:p>
            <a:r>
              <a:rPr lang="en-US" dirty="0"/>
              <a:t>Input Sequence Length</a:t>
            </a:r>
          </a:p>
        </p:txBody>
      </p:sp>
    </p:spTree>
    <p:extLst>
      <p:ext uri="{BB962C8B-B14F-4D97-AF65-F5344CB8AC3E}">
        <p14:creationId xmlns:p14="http://schemas.microsoft.com/office/powerpoint/2010/main" val="2936431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309B-765A-28B0-F9B8-45CF611D2C23}"/>
              </a:ext>
            </a:extLst>
          </p:cNvPr>
          <p:cNvSpPr>
            <a:spLocks noGrp="1"/>
          </p:cNvSpPr>
          <p:nvPr>
            <p:ph type="title"/>
          </p:nvPr>
        </p:nvSpPr>
        <p:spPr>
          <a:xfrm>
            <a:off x="385713" y="0"/>
            <a:ext cx="10515600" cy="1325563"/>
          </a:xfrm>
        </p:spPr>
        <p:txBody>
          <a:bodyPr/>
          <a:lstStyle/>
          <a:p>
            <a:r>
              <a:rPr lang="en-US" dirty="0" err="1"/>
              <a:t>Llm</a:t>
            </a:r>
            <a:r>
              <a:rPr lang="en-US" dirty="0"/>
              <a:t>-d </a:t>
            </a:r>
          </a:p>
        </p:txBody>
      </p:sp>
      <p:pic>
        <p:nvPicPr>
          <p:cNvPr id="3" name="Picture 2">
            <a:extLst>
              <a:ext uri="{FF2B5EF4-FFF2-40B4-BE49-F238E27FC236}">
                <a16:creationId xmlns:a16="http://schemas.microsoft.com/office/drawing/2014/main" id="{22D26A64-739E-329C-A799-7893D438FB8B}"/>
              </a:ext>
            </a:extLst>
          </p:cNvPr>
          <p:cNvPicPr>
            <a:picLocks noChangeAspect="1"/>
          </p:cNvPicPr>
          <p:nvPr/>
        </p:nvPicPr>
        <p:blipFill>
          <a:blip r:embed="rId3"/>
          <a:stretch>
            <a:fillRect/>
          </a:stretch>
        </p:blipFill>
        <p:spPr>
          <a:xfrm>
            <a:off x="4239853" y="1181642"/>
            <a:ext cx="7637919" cy="4314186"/>
          </a:xfrm>
          <a:prstGeom prst="rect">
            <a:avLst/>
          </a:prstGeom>
        </p:spPr>
      </p:pic>
      <p:sp>
        <p:nvSpPr>
          <p:cNvPr id="4" name="TextBox 3">
            <a:extLst>
              <a:ext uri="{FF2B5EF4-FFF2-40B4-BE49-F238E27FC236}">
                <a16:creationId xmlns:a16="http://schemas.microsoft.com/office/drawing/2014/main" id="{9F6F2490-D0C8-C22C-5F32-E9D976154FB5}"/>
              </a:ext>
            </a:extLst>
          </p:cNvPr>
          <p:cNvSpPr txBox="1"/>
          <p:nvPr/>
        </p:nvSpPr>
        <p:spPr>
          <a:xfrm>
            <a:off x="385713" y="6231118"/>
            <a:ext cx="6015087" cy="369332"/>
          </a:xfrm>
          <a:prstGeom prst="rect">
            <a:avLst/>
          </a:prstGeom>
          <a:noFill/>
        </p:spPr>
        <p:txBody>
          <a:bodyPr wrap="square" rtlCol="0">
            <a:spAutoFit/>
          </a:bodyPr>
          <a:lstStyle/>
          <a:p>
            <a:r>
              <a:rPr lang="en-US" dirty="0"/>
              <a:t>[1] https://</a:t>
            </a:r>
            <a:r>
              <a:rPr lang="en-US" dirty="0" err="1"/>
              <a:t>github.com</a:t>
            </a:r>
            <a:r>
              <a:rPr lang="en-US" dirty="0"/>
              <a:t>/</a:t>
            </a:r>
            <a:r>
              <a:rPr lang="en-US" dirty="0" err="1"/>
              <a:t>llm</a:t>
            </a:r>
            <a:r>
              <a:rPr lang="en-US" dirty="0"/>
              <a:t>-d/</a:t>
            </a:r>
            <a:r>
              <a:rPr lang="en-US" dirty="0" err="1"/>
              <a:t>llm</a:t>
            </a:r>
            <a:r>
              <a:rPr lang="en-US" dirty="0"/>
              <a:t>-d</a:t>
            </a:r>
          </a:p>
        </p:txBody>
      </p:sp>
      <p:sp>
        <p:nvSpPr>
          <p:cNvPr id="5" name="TextBox 4">
            <a:extLst>
              <a:ext uri="{FF2B5EF4-FFF2-40B4-BE49-F238E27FC236}">
                <a16:creationId xmlns:a16="http://schemas.microsoft.com/office/drawing/2014/main" id="{84CE1922-2F15-FCA2-8F40-88C29A1BA12C}"/>
              </a:ext>
            </a:extLst>
          </p:cNvPr>
          <p:cNvSpPr txBox="1"/>
          <p:nvPr/>
        </p:nvSpPr>
        <p:spPr>
          <a:xfrm>
            <a:off x="0" y="1442301"/>
            <a:ext cx="4044099" cy="2308324"/>
          </a:xfrm>
          <a:prstGeom prst="rect">
            <a:avLst/>
          </a:prstGeom>
          <a:noFill/>
        </p:spPr>
        <p:txBody>
          <a:bodyPr wrap="square" rtlCol="0">
            <a:spAutoFit/>
          </a:bodyPr>
          <a:lstStyle/>
          <a:p>
            <a:pPr marL="285750" indent="-285750">
              <a:buFontTx/>
              <a:buChar char="-"/>
            </a:pPr>
            <a:r>
              <a:rPr lang="en-US" dirty="0" err="1"/>
              <a:t>vLLM</a:t>
            </a:r>
            <a:r>
              <a:rPr lang="en-US" dirty="0"/>
              <a:t> implements disaggregated prefilling by running two instances and handing off KV using </a:t>
            </a:r>
            <a:r>
              <a:rPr lang="en-US" dirty="0" err="1"/>
              <a:t>LMCache</a:t>
            </a:r>
            <a:r>
              <a:rPr lang="en-US" dirty="0"/>
              <a:t> and NIXL</a:t>
            </a:r>
          </a:p>
          <a:p>
            <a:pPr marL="285750" indent="-285750">
              <a:buFontTx/>
              <a:buChar char="-"/>
            </a:pPr>
            <a:r>
              <a:rPr lang="en-US" dirty="0" err="1"/>
              <a:t>llm</a:t>
            </a:r>
            <a:r>
              <a:rPr lang="en-US" dirty="0"/>
              <a:t>-d extends this with Kubernetes native orchestration for disaggregated serving and KV-aware routing.</a:t>
            </a:r>
          </a:p>
        </p:txBody>
      </p:sp>
    </p:spTree>
    <p:extLst>
      <p:ext uri="{BB962C8B-B14F-4D97-AF65-F5344CB8AC3E}">
        <p14:creationId xmlns:p14="http://schemas.microsoft.com/office/powerpoint/2010/main" val="2940583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1891F-C6C2-3581-376B-9ECEDF922AAF}"/>
              </a:ext>
            </a:extLst>
          </p:cNvPr>
          <p:cNvSpPr>
            <a:spLocks noGrp="1"/>
          </p:cNvSpPr>
          <p:nvPr>
            <p:ph type="title"/>
          </p:nvPr>
        </p:nvSpPr>
        <p:spPr>
          <a:xfrm>
            <a:off x="611957" y="214296"/>
            <a:ext cx="11256390" cy="1325563"/>
          </a:xfrm>
        </p:spPr>
        <p:txBody>
          <a:bodyPr/>
          <a:lstStyle/>
          <a:p>
            <a:r>
              <a:rPr lang="en-US" dirty="0"/>
              <a:t>Nvidia’s Dynamo P/D Disaggregated Architecture</a:t>
            </a:r>
          </a:p>
        </p:txBody>
      </p:sp>
      <p:pic>
        <p:nvPicPr>
          <p:cNvPr id="3" name="Picture 2">
            <a:extLst>
              <a:ext uri="{FF2B5EF4-FFF2-40B4-BE49-F238E27FC236}">
                <a16:creationId xmlns:a16="http://schemas.microsoft.com/office/drawing/2014/main" id="{49E72FBC-939D-E69A-FF33-C7E123086C84}"/>
              </a:ext>
            </a:extLst>
          </p:cNvPr>
          <p:cNvPicPr>
            <a:picLocks noChangeAspect="1"/>
          </p:cNvPicPr>
          <p:nvPr/>
        </p:nvPicPr>
        <p:blipFill>
          <a:blip r:embed="rId2"/>
          <a:stretch>
            <a:fillRect/>
          </a:stretch>
        </p:blipFill>
        <p:spPr>
          <a:xfrm>
            <a:off x="1023390" y="1216057"/>
            <a:ext cx="9770302" cy="5332032"/>
          </a:xfrm>
          <a:prstGeom prst="rect">
            <a:avLst/>
          </a:prstGeom>
        </p:spPr>
      </p:pic>
    </p:spTree>
    <p:extLst>
      <p:ext uri="{BB962C8B-B14F-4D97-AF65-F5344CB8AC3E}">
        <p14:creationId xmlns:p14="http://schemas.microsoft.com/office/powerpoint/2010/main" val="2872822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F01FB-6806-BF10-99F5-DAAB87689CAB}"/>
              </a:ext>
            </a:extLst>
          </p:cNvPr>
          <p:cNvSpPr>
            <a:spLocks noGrp="1"/>
          </p:cNvSpPr>
          <p:nvPr>
            <p:ph type="title"/>
          </p:nvPr>
        </p:nvSpPr>
        <p:spPr>
          <a:xfrm>
            <a:off x="319726" y="-257045"/>
            <a:ext cx="10515600" cy="1325563"/>
          </a:xfrm>
        </p:spPr>
        <p:txBody>
          <a:bodyPr/>
          <a:lstStyle/>
          <a:p>
            <a:r>
              <a:rPr lang="en-US" dirty="0"/>
              <a:t>Multi-GPU Parallelism during Inferencing</a:t>
            </a:r>
          </a:p>
        </p:txBody>
      </p:sp>
      <p:sp>
        <p:nvSpPr>
          <p:cNvPr id="3" name="Content Placeholder 2">
            <a:extLst>
              <a:ext uri="{FF2B5EF4-FFF2-40B4-BE49-F238E27FC236}">
                <a16:creationId xmlns:a16="http://schemas.microsoft.com/office/drawing/2014/main" id="{E09DA324-5428-A963-AC5A-B476A933896F}"/>
              </a:ext>
            </a:extLst>
          </p:cNvPr>
          <p:cNvSpPr>
            <a:spLocks noGrp="1"/>
          </p:cNvSpPr>
          <p:nvPr>
            <p:ph idx="1"/>
          </p:nvPr>
        </p:nvSpPr>
        <p:spPr>
          <a:xfrm>
            <a:off x="319726" y="898836"/>
            <a:ext cx="6703243" cy="5699927"/>
          </a:xfrm>
        </p:spPr>
        <p:txBody>
          <a:bodyPr>
            <a:normAutofit fontScale="77500" lnSpcReduction="20000"/>
          </a:bodyPr>
          <a:lstStyle/>
          <a:p>
            <a:r>
              <a:rPr lang="en-US" dirty="0"/>
              <a:t>Easy throughput gain during inferencing can be achieved by replicating the model on N GPUs</a:t>
            </a:r>
          </a:p>
          <a:p>
            <a:pPr lvl="1"/>
            <a:r>
              <a:rPr lang="en-US" dirty="0"/>
              <a:t>If the model its fin a GPU</a:t>
            </a:r>
          </a:p>
          <a:p>
            <a:r>
              <a:rPr lang="en-US" dirty="0"/>
              <a:t>Sharding is required if the model doesn’t fit in a GPU</a:t>
            </a:r>
          </a:p>
          <a:p>
            <a:r>
              <a:rPr lang="en-US" dirty="0"/>
              <a:t>TP is usually used within the Server because of the high bandwidth inter-connect.</a:t>
            </a:r>
          </a:p>
          <a:p>
            <a:r>
              <a:rPr lang="en-US" dirty="0"/>
              <a:t>But there is a trade-off when bigger batches are applied to a TP alone</a:t>
            </a:r>
          </a:p>
          <a:p>
            <a:pPr lvl="1"/>
            <a:r>
              <a:rPr lang="en-US" dirty="0"/>
              <a:t>Graph shows the throughput gain when TP is used in combination with DP</a:t>
            </a:r>
          </a:p>
          <a:p>
            <a:pPr lvl="1"/>
            <a:r>
              <a:rPr lang="en-US" dirty="0"/>
              <a:t>For e.g. a 2 x 4 (DP X TP) means a two GPU clusters with 4 TP, serving multiple different batches of data</a:t>
            </a:r>
          </a:p>
          <a:p>
            <a:r>
              <a:rPr lang="en-US" dirty="0"/>
              <a:t>Popular combination of parallelism used during inferencing</a:t>
            </a:r>
          </a:p>
          <a:p>
            <a:pPr lvl="1"/>
            <a:r>
              <a:rPr lang="en-US" dirty="0"/>
              <a:t>TP + DP</a:t>
            </a:r>
          </a:p>
          <a:p>
            <a:pPr lvl="1"/>
            <a:r>
              <a:rPr lang="en-US" dirty="0"/>
              <a:t>TP + DP + EP</a:t>
            </a:r>
          </a:p>
          <a:p>
            <a:r>
              <a:rPr lang="en-US" dirty="0"/>
              <a:t>Optimization consideration here is on the overhead of communication (All-Reduce, Reduce Gather etc.), Batching</a:t>
            </a:r>
          </a:p>
        </p:txBody>
      </p:sp>
      <p:pic>
        <p:nvPicPr>
          <p:cNvPr id="5" name="Picture 4">
            <a:extLst>
              <a:ext uri="{FF2B5EF4-FFF2-40B4-BE49-F238E27FC236}">
                <a16:creationId xmlns:a16="http://schemas.microsoft.com/office/drawing/2014/main" id="{EE2AD3E3-86DD-68AD-5637-95BAA9BF5A63}"/>
              </a:ext>
            </a:extLst>
          </p:cNvPr>
          <p:cNvPicPr>
            <a:picLocks noChangeAspect="1"/>
          </p:cNvPicPr>
          <p:nvPr/>
        </p:nvPicPr>
        <p:blipFill>
          <a:blip r:embed="rId2"/>
          <a:stretch>
            <a:fillRect/>
          </a:stretch>
        </p:blipFill>
        <p:spPr>
          <a:xfrm>
            <a:off x="7447938" y="1690687"/>
            <a:ext cx="4292361" cy="2515499"/>
          </a:xfrm>
          <a:prstGeom prst="rect">
            <a:avLst/>
          </a:prstGeom>
          <a:noFill/>
          <a:ln>
            <a:solidFill>
              <a:schemeClr val="tx1"/>
            </a:solidFill>
          </a:ln>
        </p:spPr>
      </p:pic>
    </p:spTree>
    <p:extLst>
      <p:ext uri="{BB962C8B-B14F-4D97-AF65-F5344CB8AC3E}">
        <p14:creationId xmlns:p14="http://schemas.microsoft.com/office/powerpoint/2010/main" val="1886553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796C-C27A-64C6-DA8B-7298E3E88A80}"/>
              </a:ext>
            </a:extLst>
          </p:cNvPr>
          <p:cNvSpPr>
            <a:spLocks noGrp="1"/>
          </p:cNvSpPr>
          <p:nvPr>
            <p:ph type="title"/>
          </p:nvPr>
        </p:nvSpPr>
        <p:spPr>
          <a:xfrm>
            <a:off x="296034" y="0"/>
            <a:ext cx="10515600" cy="1325563"/>
          </a:xfrm>
        </p:spPr>
        <p:txBody>
          <a:bodyPr/>
          <a:lstStyle/>
          <a:p>
            <a:r>
              <a:rPr lang="en-US" dirty="0"/>
              <a:t>Large Scale Expert Parallelism</a:t>
            </a:r>
          </a:p>
        </p:txBody>
      </p:sp>
      <p:sp>
        <p:nvSpPr>
          <p:cNvPr id="3" name="Content Placeholder 2">
            <a:extLst>
              <a:ext uri="{FF2B5EF4-FFF2-40B4-BE49-F238E27FC236}">
                <a16:creationId xmlns:a16="http://schemas.microsoft.com/office/drawing/2014/main" id="{F414E3F2-A4B3-33FF-1084-11504E7911EF}"/>
              </a:ext>
            </a:extLst>
          </p:cNvPr>
          <p:cNvSpPr>
            <a:spLocks noGrp="1"/>
          </p:cNvSpPr>
          <p:nvPr>
            <p:ph idx="1"/>
          </p:nvPr>
        </p:nvSpPr>
        <p:spPr>
          <a:xfrm>
            <a:off x="409321" y="1159700"/>
            <a:ext cx="5522140" cy="4351338"/>
          </a:xfrm>
        </p:spPr>
        <p:txBody>
          <a:bodyPr/>
          <a:lstStyle/>
          <a:p>
            <a:endParaRPr lang="en-US" dirty="0"/>
          </a:p>
        </p:txBody>
      </p:sp>
      <p:pic>
        <p:nvPicPr>
          <p:cNvPr id="4" name="Picture 3">
            <a:extLst>
              <a:ext uri="{FF2B5EF4-FFF2-40B4-BE49-F238E27FC236}">
                <a16:creationId xmlns:a16="http://schemas.microsoft.com/office/drawing/2014/main" id="{BBCC6CEE-2D8B-884D-658B-D5943D31768E}"/>
              </a:ext>
            </a:extLst>
          </p:cNvPr>
          <p:cNvPicPr>
            <a:picLocks noChangeAspect="1"/>
          </p:cNvPicPr>
          <p:nvPr/>
        </p:nvPicPr>
        <p:blipFill>
          <a:blip r:embed="rId2"/>
          <a:stretch>
            <a:fillRect/>
          </a:stretch>
        </p:blipFill>
        <p:spPr>
          <a:xfrm>
            <a:off x="7186402" y="136987"/>
            <a:ext cx="4409485" cy="3292013"/>
          </a:xfrm>
          <a:prstGeom prst="rect">
            <a:avLst/>
          </a:prstGeom>
        </p:spPr>
      </p:pic>
      <p:pic>
        <p:nvPicPr>
          <p:cNvPr id="5" name="Picture 4">
            <a:extLst>
              <a:ext uri="{FF2B5EF4-FFF2-40B4-BE49-F238E27FC236}">
                <a16:creationId xmlns:a16="http://schemas.microsoft.com/office/drawing/2014/main" id="{A2FC7B89-2D87-9D43-31B8-FC7E7F03EF8D}"/>
              </a:ext>
            </a:extLst>
          </p:cNvPr>
          <p:cNvPicPr>
            <a:picLocks noChangeAspect="1"/>
          </p:cNvPicPr>
          <p:nvPr/>
        </p:nvPicPr>
        <p:blipFill>
          <a:blip r:embed="rId3"/>
          <a:stretch>
            <a:fillRect/>
          </a:stretch>
        </p:blipFill>
        <p:spPr>
          <a:xfrm>
            <a:off x="6433842" y="3729607"/>
            <a:ext cx="5607106" cy="2917114"/>
          </a:xfrm>
          <a:prstGeom prst="rect">
            <a:avLst/>
          </a:prstGeom>
        </p:spPr>
      </p:pic>
      <p:sp>
        <p:nvSpPr>
          <p:cNvPr id="6" name="TextBox 5">
            <a:extLst>
              <a:ext uri="{FF2B5EF4-FFF2-40B4-BE49-F238E27FC236}">
                <a16:creationId xmlns:a16="http://schemas.microsoft.com/office/drawing/2014/main" id="{E71E2DD3-3F5F-BA8D-ACC9-24C64953EA13}"/>
              </a:ext>
            </a:extLst>
          </p:cNvPr>
          <p:cNvSpPr txBox="1"/>
          <p:nvPr/>
        </p:nvSpPr>
        <p:spPr>
          <a:xfrm>
            <a:off x="226576" y="6182315"/>
            <a:ext cx="5704885" cy="369332"/>
          </a:xfrm>
          <a:prstGeom prst="rect">
            <a:avLst/>
          </a:prstGeom>
          <a:noFill/>
        </p:spPr>
        <p:txBody>
          <a:bodyPr wrap="square" rtlCol="0">
            <a:spAutoFit/>
          </a:bodyPr>
          <a:lstStyle/>
          <a:p>
            <a:r>
              <a:rPr lang="en-US" dirty="0"/>
              <a:t>Ref : https://</a:t>
            </a:r>
            <a:r>
              <a:rPr lang="en-US" dirty="0" err="1"/>
              <a:t>lmsys.org</a:t>
            </a:r>
            <a:r>
              <a:rPr lang="en-US" dirty="0"/>
              <a:t>/blog/2025-05-05-large-scale-ep/</a:t>
            </a:r>
          </a:p>
        </p:txBody>
      </p:sp>
    </p:spTree>
    <p:extLst>
      <p:ext uri="{BB962C8B-B14F-4D97-AF65-F5344CB8AC3E}">
        <p14:creationId xmlns:p14="http://schemas.microsoft.com/office/powerpoint/2010/main" val="1970290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3554-93FF-6D25-A353-215B60DEA3F7}"/>
              </a:ext>
            </a:extLst>
          </p:cNvPr>
          <p:cNvSpPr>
            <a:spLocks noGrp="1"/>
          </p:cNvSpPr>
          <p:nvPr>
            <p:ph type="title"/>
          </p:nvPr>
        </p:nvSpPr>
        <p:spPr>
          <a:xfrm>
            <a:off x="838200" y="-88029"/>
            <a:ext cx="10515600" cy="1325563"/>
          </a:xfrm>
        </p:spPr>
        <p:txBody>
          <a:bodyPr/>
          <a:lstStyle/>
          <a:p>
            <a:r>
              <a:rPr lang="en-US" dirty="0" err="1"/>
              <a:t>SGLang</a:t>
            </a:r>
            <a:endParaRPr lang="en-US" dirty="0"/>
          </a:p>
        </p:txBody>
      </p:sp>
      <p:sp>
        <p:nvSpPr>
          <p:cNvPr id="3" name="Content Placeholder 2">
            <a:extLst>
              <a:ext uri="{FF2B5EF4-FFF2-40B4-BE49-F238E27FC236}">
                <a16:creationId xmlns:a16="http://schemas.microsoft.com/office/drawing/2014/main" id="{07D72983-280B-C248-62F8-A520E229DE20}"/>
              </a:ext>
            </a:extLst>
          </p:cNvPr>
          <p:cNvSpPr>
            <a:spLocks noGrp="1"/>
          </p:cNvSpPr>
          <p:nvPr>
            <p:ph idx="1"/>
          </p:nvPr>
        </p:nvSpPr>
        <p:spPr>
          <a:xfrm>
            <a:off x="0" y="1253330"/>
            <a:ext cx="4864231" cy="5185177"/>
          </a:xfrm>
        </p:spPr>
        <p:txBody>
          <a:bodyPr>
            <a:normAutofit fontScale="92500" lnSpcReduction="10000"/>
          </a:bodyPr>
          <a:lstStyle/>
          <a:p>
            <a:r>
              <a:rPr lang="en-US" dirty="0"/>
              <a:t>Architecture Functional Components</a:t>
            </a:r>
          </a:p>
          <a:p>
            <a:pPr lvl="1"/>
            <a:r>
              <a:rPr lang="en-US" dirty="0"/>
              <a:t>Front End DSL</a:t>
            </a:r>
          </a:p>
          <a:p>
            <a:pPr lvl="1"/>
            <a:r>
              <a:rPr lang="en-US" dirty="0" err="1"/>
              <a:t>BackEnd</a:t>
            </a:r>
            <a:r>
              <a:rPr lang="en-US" dirty="0"/>
              <a:t> Engine</a:t>
            </a:r>
          </a:p>
          <a:p>
            <a:pPr lvl="2"/>
            <a:r>
              <a:rPr lang="en-US" dirty="0"/>
              <a:t>API Server Tokenizer</a:t>
            </a:r>
          </a:p>
          <a:p>
            <a:pPr lvl="2"/>
            <a:r>
              <a:rPr lang="en-US" dirty="0"/>
              <a:t>Schedular </a:t>
            </a:r>
          </a:p>
          <a:p>
            <a:pPr lvl="2"/>
            <a:r>
              <a:rPr lang="en-US" dirty="0"/>
              <a:t>..</a:t>
            </a:r>
          </a:p>
          <a:p>
            <a:r>
              <a:rPr lang="en-US" dirty="0"/>
              <a:t>Optimization Features</a:t>
            </a:r>
          </a:p>
          <a:p>
            <a:pPr lvl="1"/>
            <a:r>
              <a:rPr lang="en-US" dirty="0"/>
              <a:t>Radix Attention</a:t>
            </a:r>
          </a:p>
          <a:p>
            <a:pPr lvl="1"/>
            <a:r>
              <a:rPr lang="en-US" dirty="0"/>
              <a:t>Continuous Batching</a:t>
            </a:r>
          </a:p>
          <a:p>
            <a:pPr lvl="1"/>
            <a:r>
              <a:rPr lang="en-US" dirty="0"/>
              <a:t>Multi-Modal Support</a:t>
            </a:r>
          </a:p>
          <a:p>
            <a:pPr lvl="1"/>
            <a:r>
              <a:rPr lang="en-US" dirty="0"/>
              <a:t>Structured/Constrained Output</a:t>
            </a:r>
          </a:p>
          <a:p>
            <a:pPr lvl="1"/>
            <a:r>
              <a:rPr lang="en-US" dirty="0"/>
              <a:t>PD Disaggregation</a:t>
            </a:r>
          </a:p>
          <a:p>
            <a:pPr lvl="1"/>
            <a:r>
              <a:rPr lang="en-US" dirty="0"/>
              <a:t>Distributed Inference</a:t>
            </a:r>
          </a:p>
          <a:p>
            <a:pPr lvl="1"/>
            <a:r>
              <a:rPr lang="en-US" dirty="0"/>
              <a:t>Quantization</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990353EA-178F-29E3-FEC7-5196FED19CD0}"/>
              </a:ext>
            </a:extLst>
          </p:cNvPr>
          <p:cNvPicPr>
            <a:picLocks noChangeAspect="1"/>
          </p:cNvPicPr>
          <p:nvPr/>
        </p:nvPicPr>
        <p:blipFill>
          <a:blip r:embed="rId2"/>
          <a:stretch>
            <a:fillRect/>
          </a:stretch>
        </p:blipFill>
        <p:spPr>
          <a:xfrm>
            <a:off x="4606354" y="1475668"/>
            <a:ext cx="7173487" cy="3152519"/>
          </a:xfrm>
          <a:prstGeom prst="rect">
            <a:avLst/>
          </a:prstGeom>
          <a:ln w="28575">
            <a:solidFill>
              <a:schemeClr val="accent1">
                <a:shade val="15000"/>
              </a:schemeClr>
            </a:solidFill>
          </a:ln>
        </p:spPr>
      </p:pic>
    </p:spTree>
    <p:extLst>
      <p:ext uri="{BB962C8B-B14F-4D97-AF65-F5344CB8AC3E}">
        <p14:creationId xmlns:p14="http://schemas.microsoft.com/office/powerpoint/2010/main" val="734920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662C4-7EB8-3CFC-39C4-0C7B305DAA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FB5BC7-CE12-6761-7AB1-C61D84988890}"/>
              </a:ext>
            </a:extLst>
          </p:cNvPr>
          <p:cNvSpPr>
            <a:spLocks noGrp="1"/>
          </p:cNvSpPr>
          <p:nvPr>
            <p:ph type="title"/>
          </p:nvPr>
        </p:nvSpPr>
        <p:spPr>
          <a:xfrm>
            <a:off x="300872" y="0"/>
            <a:ext cx="10515600" cy="1325563"/>
          </a:xfrm>
        </p:spPr>
        <p:txBody>
          <a:bodyPr/>
          <a:lstStyle/>
          <a:p>
            <a:r>
              <a:rPr lang="en-US" dirty="0" err="1"/>
              <a:t>vLLM</a:t>
            </a:r>
            <a:r>
              <a:rPr lang="en-US" dirty="0"/>
              <a:t> Architecture</a:t>
            </a:r>
          </a:p>
        </p:txBody>
      </p:sp>
      <p:sp>
        <p:nvSpPr>
          <p:cNvPr id="3" name="Content Placeholder 2">
            <a:extLst>
              <a:ext uri="{FF2B5EF4-FFF2-40B4-BE49-F238E27FC236}">
                <a16:creationId xmlns:a16="http://schemas.microsoft.com/office/drawing/2014/main" id="{BDDAA191-CA60-BB1A-CF5D-2F207DF95341}"/>
              </a:ext>
            </a:extLst>
          </p:cNvPr>
          <p:cNvSpPr>
            <a:spLocks noGrp="1"/>
          </p:cNvSpPr>
          <p:nvPr>
            <p:ph idx="1"/>
          </p:nvPr>
        </p:nvSpPr>
        <p:spPr>
          <a:xfrm>
            <a:off x="233049" y="1459811"/>
            <a:ext cx="5083668" cy="4351338"/>
          </a:xfrm>
        </p:spPr>
        <p:txBody>
          <a:bodyPr>
            <a:normAutofit/>
          </a:bodyPr>
          <a:lstStyle/>
          <a:p>
            <a:r>
              <a:rPr lang="en-US" dirty="0"/>
              <a:t>Key Architecture functions:</a:t>
            </a:r>
          </a:p>
          <a:p>
            <a:pPr lvl="1"/>
            <a:r>
              <a:rPr lang="en-US" dirty="0"/>
              <a:t>Engine Core</a:t>
            </a:r>
          </a:p>
          <a:p>
            <a:pPr lvl="1"/>
            <a:r>
              <a:rPr lang="en-US" dirty="0"/>
              <a:t>Schedular</a:t>
            </a:r>
          </a:p>
          <a:p>
            <a:pPr lvl="1"/>
            <a:r>
              <a:rPr lang="en-US" dirty="0"/>
              <a:t>KV Cache Manager</a:t>
            </a:r>
          </a:p>
          <a:p>
            <a:r>
              <a:rPr lang="en-US" dirty="0"/>
              <a:t>Optimization implementations</a:t>
            </a:r>
          </a:p>
          <a:p>
            <a:pPr lvl="1"/>
            <a:r>
              <a:rPr lang="en-US" dirty="0"/>
              <a:t>Paged Attention</a:t>
            </a:r>
          </a:p>
          <a:p>
            <a:pPr lvl="1"/>
            <a:endParaRPr lang="en-US" dirty="0"/>
          </a:p>
          <a:p>
            <a:endParaRPr lang="en-US" dirty="0"/>
          </a:p>
        </p:txBody>
      </p:sp>
      <p:pic>
        <p:nvPicPr>
          <p:cNvPr id="5" name="Picture 4">
            <a:extLst>
              <a:ext uri="{FF2B5EF4-FFF2-40B4-BE49-F238E27FC236}">
                <a16:creationId xmlns:a16="http://schemas.microsoft.com/office/drawing/2014/main" id="{F0227D4D-1C7F-D002-0714-E84108D7E1B8}"/>
              </a:ext>
            </a:extLst>
          </p:cNvPr>
          <p:cNvPicPr>
            <a:picLocks noChangeAspect="1"/>
          </p:cNvPicPr>
          <p:nvPr/>
        </p:nvPicPr>
        <p:blipFill>
          <a:blip r:embed="rId2"/>
          <a:stretch>
            <a:fillRect/>
          </a:stretch>
        </p:blipFill>
        <p:spPr>
          <a:xfrm>
            <a:off x="5821980" y="71661"/>
            <a:ext cx="5612734" cy="6479968"/>
          </a:xfrm>
          <a:prstGeom prst="rect">
            <a:avLst/>
          </a:prstGeom>
        </p:spPr>
      </p:pic>
      <p:sp>
        <p:nvSpPr>
          <p:cNvPr id="6" name="TextBox 5">
            <a:extLst>
              <a:ext uri="{FF2B5EF4-FFF2-40B4-BE49-F238E27FC236}">
                <a16:creationId xmlns:a16="http://schemas.microsoft.com/office/drawing/2014/main" id="{C23A829C-293F-7715-1295-437086992190}"/>
              </a:ext>
            </a:extLst>
          </p:cNvPr>
          <p:cNvSpPr txBox="1"/>
          <p:nvPr/>
        </p:nvSpPr>
        <p:spPr>
          <a:xfrm>
            <a:off x="6627043" y="6551629"/>
            <a:ext cx="5024487" cy="369332"/>
          </a:xfrm>
          <a:prstGeom prst="rect">
            <a:avLst/>
          </a:prstGeom>
          <a:noFill/>
        </p:spPr>
        <p:txBody>
          <a:bodyPr wrap="square" rtlCol="0">
            <a:spAutoFit/>
          </a:bodyPr>
          <a:lstStyle/>
          <a:p>
            <a:r>
              <a:rPr lang="en-US" dirty="0"/>
              <a:t>Ref: https://</a:t>
            </a:r>
            <a:r>
              <a:rPr lang="en-US" dirty="0" err="1"/>
              <a:t>www.aleksagordic.com</a:t>
            </a:r>
            <a:r>
              <a:rPr lang="en-US" dirty="0"/>
              <a:t>/blog/</a:t>
            </a:r>
            <a:r>
              <a:rPr lang="en-US" dirty="0" err="1"/>
              <a:t>vllm</a:t>
            </a:r>
            <a:endParaRPr lang="en-US" dirty="0"/>
          </a:p>
        </p:txBody>
      </p:sp>
    </p:spTree>
    <p:extLst>
      <p:ext uri="{BB962C8B-B14F-4D97-AF65-F5344CB8AC3E}">
        <p14:creationId xmlns:p14="http://schemas.microsoft.com/office/powerpoint/2010/main" val="313712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366B-8F24-FFC4-0CFA-EAB23333B5DE}"/>
              </a:ext>
            </a:extLst>
          </p:cNvPr>
          <p:cNvSpPr>
            <a:spLocks noGrp="1"/>
          </p:cNvSpPr>
          <p:nvPr>
            <p:ph type="title"/>
          </p:nvPr>
        </p:nvSpPr>
        <p:spPr>
          <a:xfrm>
            <a:off x="687371" y="3061191"/>
            <a:ext cx="10515600" cy="1325563"/>
          </a:xfrm>
        </p:spPr>
        <p:txBody>
          <a:bodyPr/>
          <a:lstStyle/>
          <a:p>
            <a:r>
              <a:rPr lang="en-US" dirty="0"/>
              <a:t>Backup</a:t>
            </a:r>
          </a:p>
        </p:txBody>
      </p:sp>
    </p:spTree>
    <p:extLst>
      <p:ext uri="{BB962C8B-B14F-4D97-AF65-F5344CB8AC3E}">
        <p14:creationId xmlns:p14="http://schemas.microsoft.com/office/powerpoint/2010/main" val="25839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C155-8500-833D-F702-45474B182088}"/>
              </a:ext>
            </a:extLst>
          </p:cNvPr>
          <p:cNvSpPr>
            <a:spLocks noGrp="1"/>
          </p:cNvSpPr>
          <p:nvPr>
            <p:ph type="title"/>
          </p:nvPr>
        </p:nvSpPr>
        <p:spPr>
          <a:xfrm>
            <a:off x="729343" y="296409"/>
            <a:ext cx="10515600" cy="792164"/>
          </a:xfrm>
        </p:spPr>
        <p:txBody>
          <a:bodyPr/>
          <a:lstStyle/>
          <a:p>
            <a:r>
              <a:rPr lang="en-US" b="1"/>
              <a:t>Bio</a:t>
            </a:r>
          </a:p>
        </p:txBody>
      </p:sp>
      <p:sp>
        <p:nvSpPr>
          <p:cNvPr id="3" name="Content Placeholder 2">
            <a:extLst>
              <a:ext uri="{FF2B5EF4-FFF2-40B4-BE49-F238E27FC236}">
                <a16:creationId xmlns:a16="http://schemas.microsoft.com/office/drawing/2014/main" id="{4740764A-E6D7-410D-3698-AE0A7D9AC614}"/>
              </a:ext>
            </a:extLst>
          </p:cNvPr>
          <p:cNvSpPr>
            <a:spLocks noGrp="1"/>
          </p:cNvSpPr>
          <p:nvPr>
            <p:ph idx="1"/>
          </p:nvPr>
        </p:nvSpPr>
        <p:spPr>
          <a:xfrm>
            <a:off x="729343" y="1088573"/>
            <a:ext cx="10387040" cy="5486401"/>
          </a:xfrm>
        </p:spPr>
        <p:txBody>
          <a:bodyPr>
            <a:normAutofit/>
          </a:bodyPr>
          <a:lstStyle/>
          <a:p>
            <a:pPr marL="6350" indent="-6350">
              <a:buNone/>
            </a:pPr>
            <a:r>
              <a:rPr lang="en-US" sz="1400" b="0" i="0" dirty="0">
                <a:solidFill>
                  <a:srgbClr val="000000"/>
                </a:solidFill>
                <a:effectLst/>
                <a:latin typeface="Aptos" panose="020B0004020202020204" pitchFamily="34" charset="0"/>
              </a:rPr>
              <a:t>Ravishankar Ravindran has over 24 years of experience contributing to advanced data networking products and research. </a:t>
            </a:r>
            <a:r>
              <a:rPr lang="en-US" sz="1400" dirty="0">
                <a:solidFill>
                  <a:srgbClr val="000000"/>
                </a:solidFill>
                <a:latin typeface="Aptos" panose="020B0004020202020204" pitchFamily="34" charset="0"/>
              </a:rPr>
              <a:t>He </a:t>
            </a:r>
            <a:r>
              <a:rPr lang="en-US" sz="1400" b="0" i="0" dirty="0">
                <a:solidFill>
                  <a:srgbClr val="000000"/>
                </a:solidFill>
                <a:effectLst/>
                <a:latin typeface="Aptos" panose="020B0004020202020204" pitchFamily="34" charset="0"/>
              </a:rPr>
              <a:t>is an accomplished Professional currently on an advisory role to </a:t>
            </a:r>
            <a:r>
              <a:rPr lang="en-US" sz="1400" b="0" i="0" dirty="0" err="1">
                <a:solidFill>
                  <a:srgbClr val="000000"/>
                </a:solidFill>
                <a:effectLst/>
                <a:latin typeface="Aptos" panose="020B0004020202020204" pitchFamily="34" charset="0"/>
              </a:rPr>
              <a:t>eOTF</a:t>
            </a:r>
            <a:r>
              <a:rPr lang="en-US" sz="1400" b="0" i="0" dirty="0">
                <a:solidFill>
                  <a:srgbClr val="000000"/>
                </a:solidFill>
                <a:effectLst/>
                <a:latin typeface="Aptos" panose="020B0004020202020204" pitchFamily="34" charset="0"/>
              </a:rPr>
              <a:t> as Technical Director. Previous to this, he was the Telco Architect at F5, he led the system architecture and design for F5’s Telco Cloud platform, supporting 5G </a:t>
            </a:r>
            <a:r>
              <a:rPr lang="en-US" sz="1400" b="0" i="0" dirty="0" err="1">
                <a:solidFill>
                  <a:srgbClr val="000000"/>
                </a:solidFill>
                <a:effectLst/>
                <a:latin typeface="Aptos" panose="020B0004020202020204" pitchFamily="34" charset="0"/>
              </a:rPr>
              <a:t>vRAN</a:t>
            </a:r>
            <a:r>
              <a:rPr lang="en-US" sz="1400" b="0" i="0" dirty="0">
                <a:solidFill>
                  <a:srgbClr val="000000"/>
                </a:solidFill>
                <a:effectLst/>
                <a:latin typeface="Aptos" panose="020B0004020202020204" pitchFamily="34" charset="0"/>
              </a:rPr>
              <a:t> and Core workloads. His work included active participation in standards development, particularly in the O-RAN Alliance's Working Group 6 (Cloud Architecture and Orchestration), and contributions to the </a:t>
            </a:r>
            <a:r>
              <a:rPr lang="en-US" sz="1400" b="0" i="0" dirty="0" err="1">
                <a:solidFill>
                  <a:srgbClr val="000000"/>
                </a:solidFill>
                <a:effectLst/>
                <a:latin typeface="Aptos" panose="020B0004020202020204" pitchFamily="34" charset="0"/>
              </a:rPr>
              <a:t>Nephio</a:t>
            </a:r>
            <a:r>
              <a:rPr lang="en-US" sz="1400" b="0" i="0" dirty="0">
                <a:solidFill>
                  <a:srgbClr val="000000"/>
                </a:solidFill>
                <a:effectLst/>
                <a:latin typeface="Aptos" panose="020B0004020202020204" pitchFamily="34" charset="0"/>
              </a:rPr>
              <a:t> project under the Linux Foundation Networking (LFN), focusing on Kubernetes-based domain orchestration for Telco use cases spanning RAN, Core, and Transport networks.</a:t>
            </a:r>
          </a:p>
          <a:p>
            <a:pPr marL="6350" indent="-6350" algn="l">
              <a:spcBef>
                <a:spcPts val="1000"/>
              </a:spcBef>
              <a:buNone/>
            </a:pPr>
            <a:r>
              <a:rPr lang="en-US" sz="1400" b="0" i="0" dirty="0">
                <a:solidFill>
                  <a:srgbClr val="000000"/>
                </a:solidFill>
                <a:effectLst/>
                <a:latin typeface="Aptos" panose="020B0004020202020204" pitchFamily="34" charset="0"/>
              </a:rPr>
              <a:t>Previously, as Chief Architect at Corning Inc., he focused on the architecture and design of disaggregated RAN (CU/DU) for third-party cloud platforms and contributed to the integration of </a:t>
            </a:r>
            <a:r>
              <a:rPr lang="en-US" sz="1400" b="0" i="0" dirty="0" err="1">
                <a:solidFill>
                  <a:srgbClr val="000000"/>
                </a:solidFill>
                <a:effectLst/>
                <a:latin typeface="Aptos" panose="020B0004020202020204" pitchFamily="34" charset="0"/>
              </a:rPr>
              <a:t>vDU</a:t>
            </a:r>
            <a:r>
              <a:rPr lang="en-US" sz="1400" b="0" i="0" dirty="0">
                <a:solidFill>
                  <a:srgbClr val="000000"/>
                </a:solidFill>
                <a:effectLst/>
                <a:latin typeface="Aptos" panose="020B0004020202020204" pitchFamily="34" charset="0"/>
              </a:rPr>
              <a:t> with third-party O-RUs based on O-RAN’s Open Fronthaul (O-FH) specifications, with a focus on the M-plane. Prior to that, he served as Chief Architect at Sterlite Technologies (STL), where he was responsible for the end-to-end design of multi-tier RAN Intelligent Controllers (RICs), aimed at optimizing large-scale RAN systems through </a:t>
            </a:r>
            <a:r>
              <a:rPr lang="en-US" sz="1400" b="0" i="0" dirty="0" err="1">
                <a:solidFill>
                  <a:srgbClr val="000000"/>
                </a:solidFill>
                <a:effectLst/>
                <a:latin typeface="Aptos" panose="020B0004020202020204" pitchFamily="34" charset="0"/>
              </a:rPr>
              <a:t>xApps</a:t>
            </a:r>
            <a:r>
              <a:rPr lang="en-US" sz="1400" b="0" i="0" dirty="0">
                <a:solidFill>
                  <a:srgbClr val="000000"/>
                </a:solidFill>
                <a:effectLst/>
                <a:latin typeface="Aptos" panose="020B0004020202020204" pitchFamily="34" charset="0"/>
              </a:rPr>
              <a:t> such as Mobile Load Balancing, Traffic Steering, and Dynamic Spectrum Sharing.</a:t>
            </a:r>
          </a:p>
          <a:p>
            <a:pPr marL="6350" indent="-6350" algn="l">
              <a:spcBef>
                <a:spcPts val="1000"/>
              </a:spcBef>
              <a:buNone/>
            </a:pPr>
            <a:r>
              <a:rPr lang="en-US" sz="1400" b="0" i="0" dirty="0">
                <a:solidFill>
                  <a:srgbClr val="000000"/>
                </a:solidFill>
                <a:effectLst/>
                <a:latin typeface="Aptos" panose="020B0004020202020204" pitchFamily="34" charset="0"/>
              </a:rPr>
              <a:t>Before this, he led the Future and Network Theory Lab at </a:t>
            </a:r>
            <a:r>
              <a:rPr lang="en-US" sz="1400" b="0" i="0" dirty="0" err="1">
                <a:solidFill>
                  <a:srgbClr val="000000"/>
                </a:solidFill>
                <a:effectLst/>
                <a:latin typeface="Aptos" panose="020B0004020202020204" pitchFamily="34" charset="0"/>
              </a:rPr>
              <a:t>Futurewei</a:t>
            </a:r>
            <a:r>
              <a:rPr lang="en-US" sz="1400" b="0" i="0" dirty="0">
                <a:solidFill>
                  <a:srgbClr val="000000"/>
                </a:solidFill>
                <a:effectLst/>
                <a:latin typeface="Aptos" panose="020B0004020202020204" pitchFamily="34" charset="0"/>
              </a:rPr>
              <a:t> (Huawei Technologies) as a Principal Researcher, focusing on efficient networking for cloud robotics, autonomous vehicles, and drone systems. His research emphasized next-generation networking requirements, including information-centric networking (ICN), software-defined networking (SDN), and network virtualization—particularly addressing challenges in mobility, content distribution, and content-centric routing protocols.</a:t>
            </a:r>
          </a:p>
          <a:p>
            <a:pPr marL="6350" indent="-6350" algn="l">
              <a:spcBef>
                <a:spcPts val="1000"/>
              </a:spcBef>
              <a:buNone/>
            </a:pPr>
            <a:r>
              <a:rPr lang="en-US" sz="1400" b="0" i="0" dirty="0">
                <a:solidFill>
                  <a:srgbClr val="000000"/>
                </a:solidFill>
                <a:effectLst/>
                <a:latin typeface="Aptos" panose="020B0004020202020204" pitchFamily="34" charset="0"/>
              </a:rPr>
              <a:t>Prior to this role, he was part of the CTO Office at Nortel, where he was a member of the Advanced Technology Group, working on research areas such as control plane routing protocols for IP/(G)MPLS, L2/L3 Virtualization services, scheduling problems in 4G wireless, and end-to-end </a:t>
            </a:r>
            <a:r>
              <a:rPr lang="en-US" sz="1400" b="0" i="0" dirty="0" err="1">
                <a:solidFill>
                  <a:srgbClr val="000000"/>
                </a:solidFill>
                <a:effectLst/>
                <a:latin typeface="Aptos" panose="020B0004020202020204" pitchFamily="34" charset="0"/>
              </a:rPr>
              <a:t>QoE</a:t>
            </a:r>
            <a:r>
              <a:rPr lang="en-US" sz="1400" b="0" i="0" dirty="0">
                <a:solidFill>
                  <a:srgbClr val="000000"/>
                </a:solidFill>
                <a:effectLst/>
                <a:latin typeface="Aptos" panose="020B0004020202020204" pitchFamily="34" charset="0"/>
              </a:rPr>
              <a:t>/QoS engineering for multimedia services. He later served as a Technology Advisor at Avaya.</a:t>
            </a:r>
          </a:p>
          <a:p>
            <a:pPr marL="0" indent="0" algn="l">
              <a:spcBef>
                <a:spcPts val="1000"/>
              </a:spcBef>
              <a:buNone/>
            </a:pPr>
            <a:r>
              <a:rPr lang="en-US" sz="1400" b="0" i="0" dirty="0">
                <a:solidFill>
                  <a:srgbClr val="222222"/>
                </a:solidFill>
                <a:effectLst/>
                <a:latin typeface="Aptos" panose="020B0004020202020204" pitchFamily="34" charset="0"/>
              </a:rPr>
              <a:t>Ravindran has been an active contributor to numerous standardization bodies including the IETF, ITU, ATIS, the O-RAN Alliance, and LFN’s </a:t>
            </a:r>
            <a:r>
              <a:rPr lang="en-US" sz="1400" b="0" i="0" dirty="0" err="1">
                <a:solidFill>
                  <a:srgbClr val="222222"/>
                </a:solidFill>
                <a:effectLst/>
                <a:latin typeface="Aptos" panose="020B0004020202020204" pitchFamily="34" charset="0"/>
              </a:rPr>
              <a:t>Nephio</a:t>
            </a:r>
            <a:r>
              <a:rPr lang="en-US" sz="1400" b="0" i="0" dirty="0">
                <a:solidFill>
                  <a:srgbClr val="222222"/>
                </a:solidFill>
                <a:effectLst/>
                <a:latin typeface="Aptos" panose="020B0004020202020204" pitchFamily="34" charset="0"/>
              </a:rPr>
              <a:t>. He participated in the ITU’s Focus Group on IMT-2020, helping to define early standards for 5G. He holds a Ph.D. in Electrical Engineering from Carleton University, </a:t>
            </a:r>
            <a:r>
              <a:rPr lang="en-US" sz="1400" b="0" i="0" dirty="0">
                <a:solidFill>
                  <a:srgbClr val="222222"/>
                </a:solidFill>
                <a:effectLst/>
                <a:latin typeface="times new roman, serif"/>
              </a:rPr>
              <a:t>has served as an editor for the Springer Photonic Network Communications (PNET) journal,</a:t>
            </a:r>
            <a:r>
              <a:rPr lang="en-US" sz="1400" b="0" i="0" dirty="0">
                <a:solidFill>
                  <a:srgbClr val="222222"/>
                </a:solidFill>
                <a:effectLst/>
                <a:latin typeface="Aptos" panose="020B0004020202020204" pitchFamily="34" charset="0"/>
              </a:rPr>
              <a:t> and has been part of technical program committees for top-tier conferences. Ravindran is a (co-)inventor on over 90 granted and filed U.S. patents (with additional patents pending) and has authored over 50 peer-reviewed papers in IEEE and ACM venues.  His research and patents have been cited over 4,000 times, according to his </a:t>
            </a:r>
            <a:r>
              <a:rPr lang="en-US" sz="1400" b="0" i="0" dirty="0">
                <a:solidFill>
                  <a:srgbClr val="1155CC"/>
                </a:solidFill>
                <a:effectLst/>
                <a:latin typeface="Aptos" panose="020B0004020202020204" pitchFamily="34" charset="0"/>
                <a:hlinkClick r:id="rId2"/>
              </a:rPr>
              <a:t>Google Scholar profile</a:t>
            </a:r>
            <a:r>
              <a:rPr lang="en-US" sz="1400" b="0" i="0" dirty="0">
                <a:solidFill>
                  <a:srgbClr val="222222"/>
                </a:solidFill>
                <a:effectLst/>
                <a:latin typeface="Aptos" panose="020B0004020202020204" pitchFamily="34" charset="0"/>
              </a:rPr>
              <a:t>.</a:t>
            </a:r>
            <a:endParaRPr lang="en-US" sz="1400" b="0" i="0" dirty="0">
              <a:solidFill>
                <a:srgbClr val="222222"/>
              </a:solidFill>
              <a:effectLst/>
              <a:latin typeface="Arial" panose="020B0604020202020204" pitchFamily="34" charset="0"/>
            </a:endParaRPr>
          </a:p>
          <a:p>
            <a:endParaRPr lang="en-US" sz="3200" dirty="0"/>
          </a:p>
        </p:txBody>
      </p:sp>
    </p:spTree>
    <p:extLst>
      <p:ext uri="{BB962C8B-B14F-4D97-AF65-F5344CB8AC3E}">
        <p14:creationId xmlns:p14="http://schemas.microsoft.com/office/powerpoint/2010/main" val="4218555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74FF2-3BF5-84AD-1B1C-9AC3F1B1CD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8C530B-EF04-A4F0-365A-445A0EA89CFB}"/>
              </a:ext>
            </a:extLst>
          </p:cNvPr>
          <p:cNvSpPr>
            <a:spLocks noGrp="1"/>
          </p:cNvSpPr>
          <p:nvPr>
            <p:ph type="title"/>
          </p:nvPr>
        </p:nvSpPr>
        <p:spPr>
          <a:xfrm>
            <a:off x="275467" y="0"/>
            <a:ext cx="10515600" cy="1325563"/>
          </a:xfrm>
        </p:spPr>
        <p:txBody>
          <a:bodyPr/>
          <a:lstStyle/>
          <a:p>
            <a:r>
              <a:rPr lang="en-US" dirty="0"/>
              <a:t>KV Caching</a:t>
            </a:r>
          </a:p>
        </p:txBody>
      </p:sp>
      <p:sp>
        <p:nvSpPr>
          <p:cNvPr id="3" name="Content Placeholder 2">
            <a:extLst>
              <a:ext uri="{FF2B5EF4-FFF2-40B4-BE49-F238E27FC236}">
                <a16:creationId xmlns:a16="http://schemas.microsoft.com/office/drawing/2014/main" id="{8856414C-0314-0B4E-39CE-EF81564B8321}"/>
              </a:ext>
            </a:extLst>
          </p:cNvPr>
          <p:cNvSpPr>
            <a:spLocks noGrp="1"/>
          </p:cNvSpPr>
          <p:nvPr>
            <p:ph idx="1"/>
          </p:nvPr>
        </p:nvSpPr>
        <p:spPr>
          <a:xfrm>
            <a:off x="183419" y="1255237"/>
            <a:ext cx="6404172" cy="4351338"/>
          </a:xfrm>
        </p:spPr>
        <p:txBody>
          <a:bodyPr>
            <a:normAutofit fontScale="85000" lnSpcReduction="20000"/>
          </a:bodyPr>
          <a:lstStyle/>
          <a:p>
            <a:r>
              <a:rPr lang="en-US" dirty="0"/>
              <a:t>In a vanilla feed forward case, if there are T tokens to the generated, the total compute is O(T^3)</a:t>
            </a:r>
          </a:p>
          <a:p>
            <a:pPr lvl="1"/>
            <a:r>
              <a:rPr lang="en-US" dirty="0"/>
              <a:t>Compute Bound, but higher ITL</a:t>
            </a:r>
          </a:p>
          <a:p>
            <a:r>
              <a:rPr lang="en-US" dirty="0"/>
              <a:t>KV Caching is used to improve ITL latency by trading of compute for memory</a:t>
            </a:r>
          </a:p>
          <a:p>
            <a:pPr lvl="1"/>
            <a:r>
              <a:rPr lang="en-US" dirty="0"/>
              <a:t>Need to transfer the KV cache for each Decode makes it Memory Bound</a:t>
            </a:r>
          </a:p>
          <a:p>
            <a:r>
              <a:rPr lang="en-US" dirty="0"/>
              <a:t>In the first pass, the KV cache is saved, that is incrementally used in the decode phase for next token generation</a:t>
            </a:r>
          </a:p>
          <a:p>
            <a:r>
              <a:rPr lang="en-US" dirty="0"/>
              <a:t>GPU’s have 3 layers of memory, HBM and L2/L1 cache</a:t>
            </a:r>
          </a:p>
          <a:p>
            <a:pPr lvl="1"/>
            <a:r>
              <a:rPr lang="en-US" dirty="0"/>
              <a:t>Since the KV Cache can be 10’s of GB for a single request, has to be stored in the HBM</a:t>
            </a:r>
          </a:p>
          <a:p>
            <a:endParaRPr lang="en-US" dirty="0"/>
          </a:p>
          <a:p>
            <a:endParaRPr lang="en-US" dirty="0"/>
          </a:p>
        </p:txBody>
      </p:sp>
      <p:pic>
        <p:nvPicPr>
          <p:cNvPr id="4" name="Picture 3">
            <a:extLst>
              <a:ext uri="{FF2B5EF4-FFF2-40B4-BE49-F238E27FC236}">
                <a16:creationId xmlns:a16="http://schemas.microsoft.com/office/drawing/2014/main" id="{594CAEBA-DDC3-EA26-2F53-D47916B731B8}"/>
              </a:ext>
            </a:extLst>
          </p:cNvPr>
          <p:cNvPicPr>
            <a:picLocks noChangeAspect="1"/>
          </p:cNvPicPr>
          <p:nvPr/>
        </p:nvPicPr>
        <p:blipFill>
          <a:blip r:embed="rId2"/>
          <a:stretch>
            <a:fillRect/>
          </a:stretch>
        </p:blipFill>
        <p:spPr>
          <a:xfrm>
            <a:off x="6587591" y="219624"/>
            <a:ext cx="5511238" cy="3390842"/>
          </a:xfrm>
          <a:prstGeom prst="rect">
            <a:avLst/>
          </a:prstGeom>
        </p:spPr>
      </p:pic>
      <p:pic>
        <p:nvPicPr>
          <p:cNvPr id="5" name="Picture 4">
            <a:extLst>
              <a:ext uri="{FF2B5EF4-FFF2-40B4-BE49-F238E27FC236}">
                <a16:creationId xmlns:a16="http://schemas.microsoft.com/office/drawing/2014/main" id="{1F52AA32-5B79-4480-0A36-32C6D8FB4AD8}"/>
              </a:ext>
            </a:extLst>
          </p:cNvPr>
          <p:cNvPicPr>
            <a:picLocks noChangeAspect="1"/>
          </p:cNvPicPr>
          <p:nvPr/>
        </p:nvPicPr>
        <p:blipFill>
          <a:blip r:embed="rId3"/>
          <a:stretch>
            <a:fillRect/>
          </a:stretch>
        </p:blipFill>
        <p:spPr>
          <a:xfrm>
            <a:off x="6797983" y="4186972"/>
            <a:ext cx="5261469" cy="1770767"/>
          </a:xfrm>
          <a:prstGeom prst="rect">
            <a:avLst/>
          </a:prstGeom>
        </p:spPr>
      </p:pic>
      <p:sp>
        <p:nvSpPr>
          <p:cNvPr id="6" name="TextBox 5">
            <a:extLst>
              <a:ext uri="{FF2B5EF4-FFF2-40B4-BE49-F238E27FC236}">
                <a16:creationId xmlns:a16="http://schemas.microsoft.com/office/drawing/2014/main" id="{EEB19523-D33C-3093-0162-DD086CD9B146}"/>
              </a:ext>
            </a:extLst>
          </p:cNvPr>
          <p:cNvSpPr txBox="1"/>
          <p:nvPr/>
        </p:nvSpPr>
        <p:spPr>
          <a:xfrm>
            <a:off x="0" y="6376524"/>
            <a:ext cx="2957977" cy="369332"/>
          </a:xfrm>
          <a:prstGeom prst="rect">
            <a:avLst/>
          </a:prstGeom>
          <a:noFill/>
        </p:spPr>
        <p:txBody>
          <a:bodyPr wrap="square" rtlCol="0">
            <a:spAutoFit/>
          </a:bodyPr>
          <a:lstStyle/>
          <a:p>
            <a:r>
              <a:rPr lang="en-US" dirty="0"/>
              <a:t>Figs from [1] in Reference.</a:t>
            </a:r>
          </a:p>
        </p:txBody>
      </p:sp>
    </p:spTree>
    <p:extLst>
      <p:ext uri="{BB962C8B-B14F-4D97-AF65-F5344CB8AC3E}">
        <p14:creationId xmlns:p14="http://schemas.microsoft.com/office/powerpoint/2010/main" val="3823096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02BB-0D7E-328D-9E54-6380539E1366}"/>
              </a:ext>
            </a:extLst>
          </p:cNvPr>
          <p:cNvSpPr>
            <a:spLocks noGrp="1"/>
          </p:cNvSpPr>
          <p:nvPr>
            <p:ph type="title"/>
          </p:nvPr>
        </p:nvSpPr>
        <p:spPr/>
        <p:txBody>
          <a:bodyPr/>
          <a:lstStyle/>
          <a:p>
            <a:r>
              <a:rPr lang="en-US" dirty="0"/>
              <a:t>Key features	</a:t>
            </a:r>
          </a:p>
        </p:txBody>
      </p:sp>
      <p:sp>
        <p:nvSpPr>
          <p:cNvPr id="3" name="Content Placeholder 2">
            <a:extLst>
              <a:ext uri="{FF2B5EF4-FFF2-40B4-BE49-F238E27FC236}">
                <a16:creationId xmlns:a16="http://schemas.microsoft.com/office/drawing/2014/main" id="{E4023E82-D12A-7F12-C1BB-DA65683A9E1C}"/>
              </a:ext>
            </a:extLst>
          </p:cNvPr>
          <p:cNvSpPr>
            <a:spLocks noGrp="1"/>
          </p:cNvSpPr>
          <p:nvPr>
            <p:ph idx="1"/>
          </p:nvPr>
        </p:nvSpPr>
        <p:spPr>
          <a:xfrm>
            <a:off x="838200" y="1825625"/>
            <a:ext cx="4575372" cy="4351338"/>
          </a:xfrm>
        </p:spPr>
        <p:txBody>
          <a:bodyPr/>
          <a:lstStyle/>
          <a:p>
            <a:r>
              <a:rPr lang="en-US" dirty="0"/>
              <a:t>Radix Attention</a:t>
            </a:r>
          </a:p>
          <a:p>
            <a:r>
              <a:rPr lang="en-US" dirty="0"/>
              <a:t>Continuous Batching</a:t>
            </a:r>
          </a:p>
          <a:p>
            <a:r>
              <a:rPr lang="en-US" dirty="0"/>
              <a:t>Multi-Modal Support</a:t>
            </a:r>
          </a:p>
          <a:p>
            <a:r>
              <a:rPr lang="en-US" dirty="0"/>
              <a:t>Structured Output</a:t>
            </a:r>
          </a:p>
          <a:p>
            <a:r>
              <a:rPr lang="en-US" dirty="0"/>
              <a:t>Distributed Inference</a:t>
            </a:r>
          </a:p>
          <a:p>
            <a:r>
              <a:rPr lang="en-US" dirty="0"/>
              <a:t>Quantization</a:t>
            </a:r>
          </a:p>
          <a:p>
            <a:r>
              <a:rPr lang="en-US" dirty="0"/>
              <a:t>PD </a:t>
            </a:r>
            <a:r>
              <a:rPr lang="en-US" dirty="0" err="1"/>
              <a:t>Dissagregation</a:t>
            </a:r>
            <a:endParaRPr lang="en-US" dirty="0"/>
          </a:p>
        </p:txBody>
      </p:sp>
      <p:pic>
        <p:nvPicPr>
          <p:cNvPr id="4" name="Picture 3">
            <a:extLst>
              <a:ext uri="{FF2B5EF4-FFF2-40B4-BE49-F238E27FC236}">
                <a16:creationId xmlns:a16="http://schemas.microsoft.com/office/drawing/2014/main" id="{09280E06-196F-DCDC-55FB-E7E019596CEB}"/>
              </a:ext>
            </a:extLst>
          </p:cNvPr>
          <p:cNvPicPr>
            <a:picLocks noChangeAspect="1"/>
          </p:cNvPicPr>
          <p:nvPr/>
        </p:nvPicPr>
        <p:blipFill>
          <a:blip r:embed="rId2"/>
          <a:stretch>
            <a:fillRect/>
          </a:stretch>
        </p:blipFill>
        <p:spPr>
          <a:xfrm>
            <a:off x="4897030" y="1759163"/>
            <a:ext cx="6896171" cy="3063690"/>
          </a:xfrm>
          <a:prstGeom prst="rect">
            <a:avLst/>
          </a:prstGeom>
        </p:spPr>
      </p:pic>
    </p:spTree>
    <p:extLst>
      <p:ext uri="{BB962C8B-B14F-4D97-AF65-F5344CB8AC3E}">
        <p14:creationId xmlns:p14="http://schemas.microsoft.com/office/powerpoint/2010/main" val="2152609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A52B7-DF76-BDB2-5FC0-403341D41D37}"/>
              </a:ext>
            </a:extLst>
          </p:cNvPr>
          <p:cNvSpPr>
            <a:spLocks noGrp="1"/>
          </p:cNvSpPr>
          <p:nvPr>
            <p:ph type="title"/>
          </p:nvPr>
        </p:nvSpPr>
        <p:spPr>
          <a:xfrm>
            <a:off x="838200" y="154732"/>
            <a:ext cx="10515600" cy="1325563"/>
          </a:xfrm>
        </p:spPr>
        <p:txBody>
          <a:bodyPr/>
          <a:lstStyle/>
          <a:p>
            <a:r>
              <a:rPr lang="en-US" b="1" dirty="0"/>
              <a:t>Agenda</a:t>
            </a:r>
          </a:p>
        </p:txBody>
      </p:sp>
      <p:sp>
        <p:nvSpPr>
          <p:cNvPr id="3" name="Content Placeholder 2">
            <a:extLst>
              <a:ext uri="{FF2B5EF4-FFF2-40B4-BE49-F238E27FC236}">
                <a16:creationId xmlns:a16="http://schemas.microsoft.com/office/drawing/2014/main" id="{17C02940-68D0-DC8F-E173-06A608C6D6DB}"/>
              </a:ext>
            </a:extLst>
          </p:cNvPr>
          <p:cNvSpPr>
            <a:spLocks noGrp="1"/>
          </p:cNvSpPr>
          <p:nvPr>
            <p:ph idx="1"/>
          </p:nvPr>
        </p:nvSpPr>
        <p:spPr>
          <a:xfrm>
            <a:off x="579345" y="1368801"/>
            <a:ext cx="10774455" cy="5079944"/>
          </a:xfrm>
        </p:spPr>
        <p:txBody>
          <a:bodyPr>
            <a:normAutofit fontScale="85000" lnSpcReduction="20000"/>
          </a:bodyPr>
          <a:lstStyle/>
          <a:p>
            <a:r>
              <a:rPr lang="en-US" b="1" dirty="0"/>
              <a:t>Inference and Performance Objectives</a:t>
            </a:r>
          </a:p>
          <a:p>
            <a:r>
              <a:rPr lang="en-US" b="1" dirty="0"/>
              <a:t>Transformer recap</a:t>
            </a:r>
          </a:p>
          <a:p>
            <a:r>
              <a:rPr lang="en-US" b="1" dirty="0"/>
              <a:t>Inferencing System Architecture</a:t>
            </a:r>
          </a:p>
          <a:p>
            <a:r>
              <a:rPr lang="en-US" b="1" dirty="0"/>
              <a:t>Model versus System-centric Optimization</a:t>
            </a:r>
          </a:p>
          <a:p>
            <a:r>
              <a:rPr lang="en-US" b="1" dirty="0"/>
              <a:t>System Optimization Techniques for LLM Inferencing</a:t>
            </a:r>
          </a:p>
          <a:p>
            <a:pPr lvl="1"/>
            <a:r>
              <a:rPr lang="en-US" dirty="0"/>
              <a:t>KV Caching/Prefix Caching</a:t>
            </a:r>
          </a:p>
          <a:p>
            <a:pPr lvl="1"/>
            <a:r>
              <a:rPr lang="en-US" dirty="0"/>
              <a:t>Continuous/Prefix Chunking Batching</a:t>
            </a:r>
          </a:p>
          <a:p>
            <a:pPr lvl="1"/>
            <a:r>
              <a:rPr lang="en-US" dirty="0"/>
              <a:t>Paged/Radix/Flash Attention</a:t>
            </a:r>
          </a:p>
          <a:p>
            <a:pPr lvl="1"/>
            <a:r>
              <a:rPr lang="en-US" dirty="0"/>
              <a:t>Speculative/Constraint Decoding</a:t>
            </a:r>
          </a:p>
          <a:p>
            <a:pPr lvl="1"/>
            <a:r>
              <a:rPr lang="en-US" dirty="0"/>
              <a:t>Prefill/Decode Disaggregation</a:t>
            </a:r>
          </a:p>
          <a:p>
            <a:pPr lvl="1"/>
            <a:r>
              <a:rPr lang="en-US" dirty="0"/>
              <a:t>KV Routing and Load Balancing</a:t>
            </a:r>
          </a:p>
          <a:p>
            <a:pPr lvl="1"/>
            <a:r>
              <a:rPr lang="en-US" dirty="0"/>
              <a:t>Large Scale Expert </a:t>
            </a:r>
            <a:r>
              <a:rPr lang="en-US" dirty="0" err="1"/>
              <a:t>Paralleliism</a:t>
            </a:r>
            <a:endParaRPr lang="en-US" dirty="0"/>
          </a:p>
          <a:p>
            <a:pPr lvl="1"/>
            <a:endParaRPr lang="en-US" dirty="0"/>
          </a:p>
          <a:p>
            <a:r>
              <a:rPr lang="en-US" b="1" dirty="0" err="1"/>
              <a:t>vLLM</a:t>
            </a:r>
            <a:r>
              <a:rPr lang="en-US" b="1" dirty="0"/>
              <a:t> and </a:t>
            </a:r>
            <a:r>
              <a:rPr lang="en-US" b="1" dirty="0" err="1"/>
              <a:t>SGLang</a:t>
            </a:r>
            <a:r>
              <a:rPr lang="en-US" b="1" dirty="0"/>
              <a:t> Inferencing Platforms</a:t>
            </a:r>
          </a:p>
          <a:p>
            <a:r>
              <a:rPr lang="en-US" b="1" dirty="0"/>
              <a:t>Conclusions</a:t>
            </a:r>
          </a:p>
          <a:p>
            <a:pPr lvl="1"/>
            <a:endParaRPr lang="en-US" dirty="0"/>
          </a:p>
          <a:p>
            <a:endParaRPr lang="en-US" dirty="0"/>
          </a:p>
        </p:txBody>
      </p:sp>
    </p:spTree>
    <p:extLst>
      <p:ext uri="{BB962C8B-B14F-4D97-AF65-F5344CB8AC3E}">
        <p14:creationId xmlns:p14="http://schemas.microsoft.com/office/powerpoint/2010/main" val="145595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F8F07-2B90-3A85-6EEB-1044C2E79CBE}"/>
              </a:ext>
            </a:extLst>
          </p:cNvPr>
          <p:cNvSpPr>
            <a:spLocks noGrp="1"/>
          </p:cNvSpPr>
          <p:nvPr>
            <p:ph type="title"/>
          </p:nvPr>
        </p:nvSpPr>
        <p:spPr>
          <a:xfrm>
            <a:off x="838200" y="-120398"/>
            <a:ext cx="10515600" cy="1325563"/>
          </a:xfrm>
        </p:spPr>
        <p:txBody>
          <a:bodyPr/>
          <a:lstStyle/>
          <a:p>
            <a:r>
              <a:rPr lang="en-US" dirty="0"/>
              <a:t>Distributed Inferencing</a:t>
            </a:r>
          </a:p>
        </p:txBody>
      </p:sp>
      <p:sp>
        <p:nvSpPr>
          <p:cNvPr id="3" name="Content Placeholder 2">
            <a:extLst>
              <a:ext uri="{FF2B5EF4-FFF2-40B4-BE49-F238E27FC236}">
                <a16:creationId xmlns:a16="http://schemas.microsoft.com/office/drawing/2014/main" id="{A896A131-3DC7-DB4C-02E6-4CA42C8ED404}"/>
              </a:ext>
            </a:extLst>
          </p:cNvPr>
          <p:cNvSpPr>
            <a:spLocks noGrp="1"/>
          </p:cNvSpPr>
          <p:nvPr>
            <p:ph idx="1"/>
          </p:nvPr>
        </p:nvSpPr>
        <p:spPr>
          <a:xfrm>
            <a:off x="530703" y="1415558"/>
            <a:ext cx="10515600" cy="4351338"/>
          </a:xfrm>
        </p:spPr>
        <p:txBody>
          <a:bodyPr>
            <a:normAutofit fontScale="92500" lnSpcReduction="10000"/>
          </a:bodyPr>
          <a:lstStyle/>
          <a:p>
            <a:r>
              <a:rPr lang="en-US" dirty="0"/>
              <a:t>Inferencing is when a trained model (Transformer, CNN, ML etc.) are used in production handling new data inputs serving a given use case</a:t>
            </a:r>
          </a:p>
          <a:p>
            <a:r>
              <a:rPr lang="en-US" dirty="0"/>
              <a:t>Inferencing for LLM’s has become a center of focus as Transformers have been proven to handle Language, Vision, Speech tasks quite well</a:t>
            </a:r>
          </a:p>
          <a:p>
            <a:r>
              <a:rPr lang="en-US" dirty="0"/>
              <a:t>With this also the SLOs for the end user becomes heterogenous considering the different use cases. </a:t>
            </a:r>
          </a:p>
          <a:p>
            <a:pPr lvl="1"/>
            <a:r>
              <a:rPr lang="en-US" dirty="0"/>
              <a:t> Chatbots, Reasoning/Planning, Image Recognition, Speech Translation, Contact Center  </a:t>
            </a:r>
            <a:r>
              <a:rPr lang="en-US" dirty="0" err="1"/>
              <a:t>etc</a:t>
            </a:r>
            <a:endParaRPr lang="en-US" dirty="0"/>
          </a:p>
          <a:p>
            <a:r>
              <a:rPr lang="en-US" dirty="0"/>
              <a:t>Distributed Inferencing has two meaning</a:t>
            </a:r>
          </a:p>
          <a:p>
            <a:pPr lvl="1"/>
            <a:r>
              <a:rPr lang="en-US" dirty="0"/>
              <a:t>Inferencing at different layers of the network hierarchy - central/region/edge/device etc.</a:t>
            </a:r>
          </a:p>
          <a:p>
            <a:pPr lvl="1"/>
            <a:r>
              <a:rPr lang="en-US" dirty="0"/>
              <a:t>Inference model itself is distributed across devices (relevant to this talk)</a:t>
            </a:r>
          </a:p>
        </p:txBody>
      </p:sp>
    </p:spTree>
    <p:extLst>
      <p:ext uri="{BB962C8B-B14F-4D97-AF65-F5344CB8AC3E}">
        <p14:creationId xmlns:p14="http://schemas.microsoft.com/office/powerpoint/2010/main" val="299019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98F0-7A83-CAF3-EA87-7DE842C1D262}"/>
              </a:ext>
            </a:extLst>
          </p:cNvPr>
          <p:cNvSpPr>
            <a:spLocks noGrp="1"/>
          </p:cNvSpPr>
          <p:nvPr>
            <p:ph type="title"/>
          </p:nvPr>
        </p:nvSpPr>
        <p:spPr>
          <a:xfrm>
            <a:off x="393136" y="-203284"/>
            <a:ext cx="11510247" cy="1325563"/>
          </a:xfrm>
        </p:spPr>
        <p:txBody>
          <a:bodyPr/>
          <a:lstStyle/>
          <a:p>
            <a:r>
              <a:rPr lang="en-US" b="1" dirty="0"/>
              <a:t>Performance Objectives for LLM Inferencing</a:t>
            </a:r>
          </a:p>
        </p:txBody>
      </p:sp>
      <p:sp>
        <p:nvSpPr>
          <p:cNvPr id="3" name="Content Placeholder 2">
            <a:extLst>
              <a:ext uri="{FF2B5EF4-FFF2-40B4-BE49-F238E27FC236}">
                <a16:creationId xmlns:a16="http://schemas.microsoft.com/office/drawing/2014/main" id="{C209EE64-20CB-ADF3-1290-3CC150AC0B44}"/>
              </a:ext>
            </a:extLst>
          </p:cNvPr>
          <p:cNvSpPr>
            <a:spLocks noGrp="1"/>
          </p:cNvSpPr>
          <p:nvPr>
            <p:ph idx="1"/>
          </p:nvPr>
        </p:nvSpPr>
        <p:spPr>
          <a:xfrm>
            <a:off x="231971" y="1124793"/>
            <a:ext cx="6031264" cy="5376173"/>
          </a:xfrm>
        </p:spPr>
        <p:txBody>
          <a:bodyPr>
            <a:normAutofit fontScale="77500" lnSpcReduction="20000"/>
          </a:bodyPr>
          <a:lstStyle/>
          <a:p>
            <a:r>
              <a:rPr lang="en-US" b="1" dirty="0"/>
              <a:t>Performance Metrics</a:t>
            </a:r>
          </a:p>
          <a:p>
            <a:pPr lvl="1"/>
            <a:r>
              <a:rPr lang="en-US" i="1" dirty="0"/>
              <a:t>Time for First Token (TFTT) </a:t>
            </a:r>
          </a:p>
          <a:p>
            <a:pPr lvl="2"/>
            <a:r>
              <a:rPr lang="en-US" dirty="0"/>
              <a:t>From an end-user’s perspective it is from the moment Prompt is sent to the time the first token is received</a:t>
            </a:r>
          </a:p>
          <a:p>
            <a:pPr lvl="1"/>
            <a:r>
              <a:rPr lang="en-US" dirty="0"/>
              <a:t>Inter-token Latency (</a:t>
            </a:r>
            <a:r>
              <a:rPr lang="en-US" i="1" dirty="0"/>
              <a:t>ITL</a:t>
            </a:r>
            <a:r>
              <a:rPr lang="en-US" dirty="0"/>
              <a:t>) </a:t>
            </a:r>
          </a:p>
          <a:p>
            <a:pPr lvl="2"/>
            <a:r>
              <a:rPr lang="en-US" dirty="0"/>
              <a:t>The latency between tokens</a:t>
            </a:r>
          </a:p>
          <a:p>
            <a:pPr lvl="1"/>
            <a:r>
              <a:rPr lang="en-US" i="1" dirty="0"/>
              <a:t>Token Throughput </a:t>
            </a:r>
          </a:p>
          <a:p>
            <a:pPr lvl="2"/>
            <a:r>
              <a:rPr lang="en-US" dirty="0"/>
              <a:t>From end-user perspective its received tokens/s, and model service provider its aggregate tokens/s for a set of users.</a:t>
            </a:r>
          </a:p>
          <a:p>
            <a:pPr lvl="1"/>
            <a:r>
              <a:rPr lang="en-US" i="1" dirty="0"/>
              <a:t>Accuracy*</a:t>
            </a:r>
            <a:r>
              <a:rPr lang="en-US" dirty="0"/>
              <a:t>:</a:t>
            </a:r>
          </a:p>
          <a:p>
            <a:pPr lvl="2"/>
            <a:r>
              <a:rPr lang="en-US" dirty="0"/>
              <a:t>Proportion of instances over a set of </a:t>
            </a:r>
            <a:r>
              <a:rPr lang="en-US" dirty="0" err="1"/>
              <a:t>querys</a:t>
            </a:r>
            <a:r>
              <a:rPr lang="en-US" dirty="0"/>
              <a:t> when the inferencing engine gives a satisfactory response.</a:t>
            </a:r>
          </a:p>
          <a:p>
            <a:r>
              <a:rPr lang="en-US" b="1" dirty="0"/>
              <a:t>Optimization Objective</a:t>
            </a:r>
          </a:p>
          <a:p>
            <a:pPr lvl="1"/>
            <a:r>
              <a:rPr lang="en-US" dirty="0"/>
              <a:t>The optimization objective is to find an operating point so that that the SLO (user latency) is met, while maximizing system throughput (or minimize the energy consume)</a:t>
            </a:r>
          </a:p>
          <a:p>
            <a:pPr lvl="1"/>
            <a:r>
              <a:rPr lang="en-US" dirty="0"/>
              <a:t>Pareto frontier for an inferencing system demonstrates a trade-off between user experience and inferencing system’s throughput</a:t>
            </a:r>
          </a:p>
          <a:p>
            <a:pPr lvl="1"/>
            <a:endParaRPr lang="en-US" dirty="0"/>
          </a:p>
        </p:txBody>
      </p:sp>
      <p:pic>
        <p:nvPicPr>
          <p:cNvPr id="4" name="Picture 3">
            <a:extLst>
              <a:ext uri="{FF2B5EF4-FFF2-40B4-BE49-F238E27FC236}">
                <a16:creationId xmlns:a16="http://schemas.microsoft.com/office/drawing/2014/main" id="{DCB53522-6347-FF0B-B5F0-A51CFC4EB336}"/>
              </a:ext>
            </a:extLst>
          </p:cNvPr>
          <p:cNvPicPr>
            <a:picLocks noChangeAspect="1"/>
          </p:cNvPicPr>
          <p:nvPr/>
        </p:nvPicPr>
        <p:blipFill>
          <a:blip r:embed="rId2"/>
          <a:stretch>
            <a:fillRect/>
          </a:stretch>
        </p:blipFill>
        <p:spPr>
          <a:xfrm>
            <a:off x="7056928" y="1357594"/>
            <a:ext cx="4846455" cy="2493219"/>
          </a:xfrm>
          <a:prstGeom prst="rect">
            <a:avLst/>
          </a:prstGeom>
        </p:spPr>
      </p:pic>
      <p:cxnSp>
        <p:nvCxnSpPr>
          <p:cNvPr id="7" name="Straight Arrow Connector 6">
            <a:extLst>
              <a:ext uri="{FF2B5EF4-FFF2-40B4-BE49-F238E27FC236}">
                <a16:creationId xmlns:a16="http://schemas.microsoft.com/office/drawing/2014/main" id="{0B1BFDF8-A02C-33BF-17EF-EB66FB7E04CA}"/>
              </a:ext>
            </a:extLst>
          </p:cNvPr>
          <p:cNvCxnSpPr>
            <a:cxnSpLocks/>
          </p:cNvCxnSpPr>
          <p:nvPr/>
        </p:nvCxnSpPr>
        <p:spPr>
          <a:xfrm>
            <a:off x="10106446" y="4054595"/>
            <a:ext cx="574535" cy="8261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FBA23F8-3F73-7996-D4BA-D8D2A8858D20}"/>
              </a:ext>
            </a:extLst>
          </p:cNvPr>
          <p:cNvSpPr txBox="1"/>
          <p:nvPr/>
        </p:nvSpPr>
        <p:spPr>
          <a:xfrm>
            <a:off x="8634032" y="4880773"/>
            <a:ext cx="3107511" cy="1200329"/>
          </a:xfrm>
          <a:prstGeom prst="rect">
            <a:avLst/>
          </a:prstGeom>
          <a:noFill/>
        </p:spPr>
        <p:txBody>
          <a:bodyPr wrap="square" rtlCol="0">
            <a:spAutoFit/>
          </a:bodyPr>
          <a:lstStyle/>
          <a:p>
            <a:r>
              <a:rPr lang="en-US" dirty="0"/>
              <a:t>- </a:t>
            </a:r>
            <a:r>
              <a:rPr lang="en-US" i="1" dirty="0"/>
              <a:t>For desired user latency range e.g. (20-50 tokens/s). Maximize the TPS/GPU (reducing cost/token)</a:t>
            </a:r>
          </a:p>
        </p:txBody>
      </p:sp>
      <p:cxnSp>
        <p:nvCxnSpPr>
          <p:cNvPr id="10" name="Straight Arrow Connector 9">
            <a:extLst>
              <a:ext uri="{FF2B5EF4-FFF2-40B4-BE49-F238E27FC236}">
                <a16:creationId xmlns:a16="http://schemas.microsoft.com/office/drawing/2014/main" id="{C4D391FC-E8F7-7FCE-7690-FB71C45BEB16}"/>
              </a:ext>
            </a:extLst>
          </p:cNvPr>
          <p:cNvCxnSpPr>
            <a:cxnSpLocks/>
          </p:cNvCxnSpPr>
          <p:nvPr/>
        </p:nvCxnSpPr>
        <p:spPr>
          <a:xfrm flipH="1">
            <a:off x="8004540" y="2860624"/>
            <a:ext cx="508280" cy="1387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898D860-F6E3-9C2F-5EAD-3E5278C69CEB}"/>
              </a:ext>
            </a:extLst>
          </p:cNvPr>
          <p:cNvSpPr txBox="1"/>
          <p:nvPr/>
        </p:nvSpPr>
        <p:spPr>
          <a:xfrm>
            <a:off x="6394730" y="4282444"/>
            <a:ext cx="2118090" cy="2308324"/>
          </a:xfrm>
          <a:prstGeom prst="rect">
            <a:avLst/>
          </a:prstGeom>
          <a:noFill/>
        </p:spPr>
        <p:txBody>
          <a:bodyPr wrap="square" rtlCol="0">
            <a:spAutoFit/>
          </a:bodyPr>
          <a:lstStyle/>
          <a:p>
            <a:r>
              <a:rPr lang="en-US" dirty="0"/>
              <a:t>- </a:t>
            </a:r>
            <a:r>
              <a:rPr lang="en-US" i="1" dirty="0"/>
              <a:t>Different choice of LLM, Batching, scheduling, hyper parameters leads to different operating point considering system constraints</a:t>
            </a:r>
          </a:p>
        </p:txBody>
      </p:sp>
      <p:cxnSp>
        <p:nvCxnSpPr>
          <p:cNvPr id="14" name="Straight Connector 13">
            <a:extLst>
              <a:ext uri="{FF2B5EF4-FFF2-40B4-BE49-F238E27FC236}">
                <a16:creationId xmlns:a16="http://schemas.microsoft.com/office/drawing/2014/main" id="{AA608357-1C1B-DA38-452B-4D7AA91D65AC}"/>
              </a:ext>
            </a:extLst>
          </p:cNvPr>
          <p:cNvCxnSpPr/>
          <p:nvPr/>
        </p:nvCxnSpPr>
        <p:spPr>
          <a:xfrm>
            <a:off x="9002598" y="3554471"/>
            <a:ext cx="0" cy="2500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4F2335C-5830-81FE-971C-9559FB02F451}"/>
              </a:ext>
            </a:extLst>
          </p:cNvPr>
          <p:cNvCxnSpPr/>
          <p:nvPr/>
        </p:nvCxnSpPr>
        <p:spPr>
          <a:xfrm>
            <a:off x="10393713" y="3540237"/>
            <a:ext cx="0" cy="250062"/>
          </a:xfrm>
          <a:prstGeom prst="line">
            <a:avLst/>
          </a:prstGeom>
        </p:spPr>
        <p:style>
          <a:lnRef idx="2">
            <a:schemeClr val="accent1"/>
          </a:lnRef>
          <a:fillRef idx="0">
            <a:schemeClr val="accent1"/>
          </a:fillRef>
          <a:effectRef idx="1">
            <a:schemeClr val="accent1"/>
          </a:effectRef>
          <a:fontRef idx="minor">
            <a:schemeClr val="tx1"/>
          </a:fontRef>
        </p:style>
      </p:cxnSp>
      <p:sp>
        <p:nvSpPr>
          <p:cNvPr id="16" name="Left Brace 15">
            <a:extLst>
              <a:ext uri="{FF2B5EF4-FFF2-40B4-BE49-F238E27FC236}">
                <a16:creationId xmlns:a16="http://schemas.microsoft.com/office/drawing/2014/main" id="{F7F5BE1B-3C93-304E-AED7-711D9B07A3B2}"/>
              </a:ext>
            </a:extLst>
          </p:cNvPr>
          <p:cNvSpPr/>
          <p:nvPr/>
        </p:nvSpPr>
        <p:spPr>
          <a:xfrm rot="16200000">
            <a:off x="9640034" y="3332448"/>
            <a:ext cx="198848" cy="1308511"/>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01338E4-5432-E371-9811-1EDFC671C37B}"/>
              </a:ext>
            </a:extLst>
          </p:cNvPr>
          <p:cNvCxnSpPr>
            <a:cxnSpLocks/>
          </p:cNvCxnSpPr>
          <p:nvPr/>
        </p:nvCxnSpPr>
        <p:spPr>
          <a:xfrm>
            <a:off x="10648034" y="3932561"/>
            <a:ext cx="109350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9B06B660-EEE9-2662-02C7-66AA9BAA030B}"/>
              </a:ext>
            </a:extLst>
          </p:cNvPr>
          <p:cNvSpPr txBox="1"/>
          <p:nvPr/>
        </p:nvSpPr>
        <p:spPr>
          <a:xfrm>
            <a:off x="10680981" y="3630077"/>
            <a:ext cx="1621411" cy="261610"/>
          </a:xfrm>
          <a:prstGeom prst="rect">
            <a:avLst/>
          </a:prstGeom>
          <a:noFill/>
        </p:spPr>
        <p:txBody>
          <a:bodyPr wrap="square" rtlCol="0">
            <a:spAutoFit/>
          </a:bodyPr>
          <a:lstStyle/>
          <a:p>
            <a:r>
              <a:rPr lang="en-US" sz="1100" dirty="0"/>
              <a:t>Lower Latency</a:t>
            </a:r>
          </a:p>
        </p:txBody>
      </p:sp>
      <p:sp>
        <p:nvSpPr>
          <p:cNvPr id="22" name="Oval 21">
            <a:extLst>
              <a:ext uri="{FF2B5EF4-FFF2-40B4-BE49-F238E27FC236}">
                <a16:creationId xmlns:a16="http://schemas.microsoft.com/office/drawing/2014/main" id="{091E2A08-9A73-BCCC-6C5B-C1C1847B145A}"/>
              </a:ext>
            </a:extLst>
          </p:cNvPr>
          <p:cNvSpPr/>
          <p:nvPr/>
        </p:nvSpPr>
        <p:spPr>
          <a:xfrm>
            <a:off x="10784264" y="1809946"/>
            <a:ext cx="160256" cy="138511"/>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cxnSp>
        <p:nvCxnSpPr>
          <p:cNvPr id="23" name="Straight Arrow Connector 22">
            <a:extLst>
              <a:ext uri="{FF2B5EF4-FFF2-40B4-BE49-F238E27FC236}">
                <a16:creationId xmlns:a16="http://schemas.microsoft.com/office/drawing/2014/main" id="{AABF821C-0D45-BD7A-9E9E-8EF178912217}"/>
              </a:ext>
            </a:extLst>
          </p:cNvPr>
          <p:cNvCxnSpPr>
            <a:cxnSpLocks/>
          </p:cNvCxnSpPr>
          <p:nvPr/>
        </p:nvCxnSpPr>
        <p:spPr>
          <a:xfrm flipV="1">
            <a:off x="10944520" y="1079831"/>
            <a:ext cx="461913" cy="7301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5D91F7E4-7AB6-713B-2452-D9D8CD083C31}"/>
              </a:ext>
            </a:extLst>
          </p:cNvPr>
          <p:cNvSpPr txBox="1"/>
          <p:nvPr/>
        </p:nvSpPr>
        <p:spPr>
          <a:xfrm>
            <a:off x="10841236" y="754204"/>
            <a:ext cx="1300899" cy="369332"/>
          </a:xfrm>
          <a:prstGeom prst="rect">
            <a:avLst/>
          </a:prstGeom>
          <a:noFill/>
        </p:spPr>
        <p:txBody>
          <a:bodyPr wrap="square" rtlCol="0">
            <a:spAutoFit/>
          </a:bodyPr>
          <a:lstStyle/>
          <a:p>
            <a:r>
              <a:rPr lang="en-US" dirty="0"/>
              <a:t>Ideal Point</a:t>
            </a:r>
          </a:p>
        </p:txBody>
      </p:sp>
    </p:spTree>
    <p:extLst>
      <p:ext uri="{BB962C8B-B14F-4D97-AF65-F5344CB8AC3E}">
        <p14:creationId xmlns:p14="http://schemas.microsoft.com/office/powerpoint/2010/main" val="4280459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23939-8D2B-B73C-0B7D-B18EF608A341}"/>
              </a:ext>
            </a:extLst>
          </p:cNvPr>
          <p:cNvSpPr>
            <a:spLocks noGrp="1"/>
          </p:cNvSpPr>
          <p:nvPr>
            <p:ph type="title"/>
          </p:nvPr>
        </p:nvSpPr>
        <p:spPr>
          <a:xfrm>
            <a:off x="368861" y="-320798"/>
            <a:ext cx="11178974" cy="1325563"/>
          </a:xfrm>
        </p:spPr>
        <p:txBody>
          <a:bodyPr/>
          <a:lstStyle/>
          <a:p>
            <a:r>
              <a:rPr lang="en-US" dirty="0"/>
              <a:t>Model-centric vs System-Centric Optimization</a:t>
            </a:r>
          </a:p>
        </p:txBody>
      </p:sp>
      <p:sp>
        <p:nvSpPr>
          <p:cNvPr id="3" name="Content Placeholder 2">
            <a:extLst>
              <a:ext uri="{FF2B5EF4-FFF2-40B4-BE49-F238E27FC236}">
                <a16:creationId xmlns:a16="http://schemas.microsoft.com/office/drawing/2014/main" id="{6951DE59-4EB6-DE68-7E4A-52746240AFAE}"/>
              </a:ext>
            </a:extLst>
          </p:cNvPr>
          <p:cNvSpPr>
            <a:spLocks noGrp="1"/>
          </p:cNvSpPr>
          <p:nvPr>
            <p:ph idx="1"/>
          </p:nvPr>
        </p:nvSpPr>
        <p:spPr>
          <a:xfrm>
            <a:off x="206762" y="743452"/>
            <a:ext cx="5155691" cy="5740428"/>
          </a:xfrm>
        </p:spPr>
        <p:txBody>
          <a:bodyPr>
            <a:normAutofit lnSpcReduction="10000"/>
          </a:bodyPr>
          <a:lstStyle/>
          <a:p>
            <a:r>
              <a:rPr lang="en-US" sz="2400" b="1" dirty="0"/>
              <a:t>Model Centric optimizes the base Transformer model for smaller memory usage , latency, compute efficiency or disaggregation</a:t>
            </a:r>
          </a:p>
          <a:p>
            <a:pPr lvl="1"/>
            <a:r>
              <a:rPr lang="en-US" sz="2000" dirty="0"/>
              <a:t>Accuracy implications</a:t>
            </a:r>
          </a:p>
          <a:p>
            <a:pPr lvl="1"/>
            <a:r>
              <a:rPr lang="en-US" sz="2000" dirty="0"/>
              <a:t>Mixture-of-Experts</a:t>
            </a:r>
          </a:p>
          <a:p>
            <a:pPr lvl="1"/>
            <a:r>
              <a:rPr lang="en-US" sz="2000" dirty="0"/>
              <a:t>Group Query Attention</a:t>
            </a:r>
          </a:p>
          <a:p>
            <a:pPr lvl="1"/>
            <a:r>
              <a:rPr lang="en-US" sz="2000" dirty="0"/>
              <a:t>Multi-head Latent Attention</a:t>
            </a:r>
          </a:p>
          <a:p>
            <a:pPr lvl="1"/>
            <a:r>
              <a:rPr lang="en-US" sz="2000" dirty="0"/>
              <a:t>Cross-layer/Local Attention</a:t>
            </a:r>
          </a:p>
          <a:p>
            <a:pPr lvl="1"/>
            <a:r>
              <a:rPr lang="en-US" sz="2000" dirty="0"/>
              <a:t>Quantization etc.</a:t>
            </a:r>
          </a:p>
          <a:p>
            <a:r>
              <a:rPr lang="en-US" sz="2400" b="1" dirty="0"/>
              <a:t>System-Centric Optimization</a:t>
            </a:r>
          </a:p>
          <a:p>
            <a:pPr lvl="1"/>
            <a:r>
              <a:rPr lang="en-US" sz="2000" dirty="0" err="1"/>
              <a:t>Genrally</a:t>
            </a:r>
            <a:r>
              <a:rPr lang="en-US" sz="2000" dirty="0"/>
              <a:t> model-agnostic</a:t>
            </a:r>
          </a:p>
          <a:p>
            <a:pPr lvl="1"/>
            <a:r>
              <a:rPr lang="en-US" sz="2000" dirty="0"/>
              <a:t>KV Caching</a:t>
            </a:r>
          </a:p>
          <a:p>
            <a:pPr lvl="1"/>
            <a:r>
              <a:rPr lang="en-US" sz="2000" dirty="0"/>
              <a:t>Continuous Batching</a:t>
            </a:r>
          </a:p>
          <a:p>
            <a:pPr lvl="1"/>
            <a:r>
              <a:rPr lang="en-US" sz="2000" dirty="0"/>
              <a:t>Paged/Radix/Flash Attention</a:t>
            </a:r>
          </a:p>
          <a:p>
            <a:pPr lvl="1"/>
            <a:r>
              <a:rPr lang="en-US" sz="2000" dirty="0"/>
              <a:t>Speculative Decoding</a:t>
            </a:r>
          </a:p>
          <a:p>
            <a:pPr lvl="1"/>
            <a:r>
              <a:rPr lang="en-US" sz="2000" dirty="0"/>
              <a:t>P/D </a:t>
            </a:r>
            <a:r>
              <a:rPr lang="en-US" sz="2000" dirty="0" err="1"/>
              <a:t>Dissagregation</a:t>
            </a:r>
            <a:endParaRPr lang="en-US" sz="2000" dirty="0"/>
          </a:p>
          <a:p>
            <a:pPr lvl="1"/>
            <a:r>
              <a:rPr lang="en-US" sz="2000" dirty="0"/>
              <a:t>KV Routing</a:t>
            </a:r>
          </a:p>
          <a:p>
            <a:pPr lvl="1"/>
            <a:endParaRPr lang="en-US" sz="2000" dirty="0"/>
          </a:p>
          <a:p>
            <a:pPr lvl="1"/>
            <a:endParaRPr lang="en-US" sz="2000" dirty="0"/>
          </a:p>
        </p:txBody>
      </p:sp>
      <p:pic>
        <p:nvPicPr>
          <p:cNvPr id="4" name="Picture 3">
            <a:extLst>
              <a:ext uri="{FF2B5EF4-FFF2-40B4-BE49-F238E27FC236}">
                <a16:creationId xmlns:a16="http://schemas.microsoft.com/office/drawing/2014/main" id="{1F6688B2-3F6C-EBD8-0DA5-4110F8DD1D96}"/>
              </a:ext>
            </a:extLst>
          </p:cNvPr>
          <p:cNvPicPr>
            <a:picLocks noChangeAspect="1"/>
          </p:cNvPicPr>
          <p:nvPr/>
        </p:nvPicPr>
        <p:blipFill>
          <a:blip r:embed="rId3"/>
          <a:stretch>
            <a:fillRect/>
          </a:stretch>
        </p:blipFill>
        <p:spPr>
          <a:xfrm>
            <a:off x="5458511" y="1231647"/>
            <a:ext cx="6703519" cy="1979343"/>
          </a:xfrm>
          <a:prstGeom prst="rect">
            <a:avLst/>
          </a:prstGeom>
          <a:noFill/>
          <a:ln>
            <a:solidFill>
              <a:schemeClr val="accent1"/>
            </a:solidFill>
          </a:ln>
        </p:spPr>
      </p:pic>
      <p:sp>
        <p:nvSpPr>
          <p:cNvPr id="5" name="TextBox 4">
            <a:extLst>
              <a:ext uri="{FF2B5EF4-FFF2-40B4-BE49-F238E27FC236}">
                <a16:creationId xmlns:a16="http://schemas.microsoft.com/office/drawing/2014/main" id="{D729FCDF-E167-FBF2-EAA4-A6B2C6A4CAFC}"/>
              </a:ext>
            </a:extLst>
          </p:cNvPr>
          <p:cNvSpPr txBox="1"/>
          <p:nvPr/>
        </p:nvSpPr>
        <p:spPr>
          <a:xfrm>
            <a:off x="6667449" y="3244334"/>
            <a:ext cx="4507264" cy="369332"/>
          </a:xfrm>
          <a:prstGeom prst="rect">
            <a:avLst/>
          </a:prstGeom>
          <a:noFill/>
        </p:spPr>
        <p:txBody>
          <a:bodyPr wrap="square" rtlCol="0">
            <a:spAutoFit/>
          </a:bodyPr>
          <a:lstStyle/>
          <a:p>
            <a:r>
              <a:rPr lang="en-US" dirty="0"/>
              <a:t>Examples of Model-Centric Optimization</a:t>
            </a:r>
          </a:p>
        </p:txBody>
      </p:sp>
      <p:sp>
        <p:nvSpPr>
          <p:cNvPr id="6" name="TextBox 5">
            <a:extLst>
              <a:ext uri="{FF2B5EF4-FFF2-40B4-BE49-F238E27FC236}">
                <a16:creationId xmlns:a16="http://schemas.microsoft.com/office/drawing/2014/main" id="{F7BB8F4E-FFC2-1BBC-71BE-FECEA6798CB2}"/>
              </a:ext>
            </a:extLst>
          </p:cNvPr>
          <p:cNvSpPr txBox="1"/>
          <p:nvPr/>
        </p:nvSpPr>
        <p:spPr>
          <a:xfrm>
            <a:off x="368862" y="6488668"/>
            <a:ext cx="2957977" cy="369332"/>
          </a:xfrm>
          <a:prstGeom prst="rect">
            <a:avLst/>
          </a:prstGeom>
          <a:noFill/>
        </p:spPr>
        <p:txBody>
          <a:bodyPr wrap="square" rtlCol="0">
            <a:spAutoFit/>
          </a:bodyPr>
          <a:lstStyle/>
          <a:p>
            <a:r>
              <a:rPr lang="en-US" dirty="0"/>
              <a:t>Fig from [1] in Reference.</a:t>
            </a:r>
          </a:p>
        </p:txBody>
      </p:sp>
      <p:cxnSp>
        <p:nvCxnSpPr>
          <p:cNvPr id="8" name="Straight Arrow Connector 7">
            <a:extLst>
              <a:ext uri="{FF2B5EF4-FFF2-40B4-BE49-F238E27FC236}">
                <a16:creationId xmlns:a16="http://schemas.microsoft.com/office/drawing/2014/main" id="{1FD5CB66-971D-C49F-2C56-08F33D3EF22A}"/>
              </a:ext>
            </a:extLst>
          </p:cNvPr>
          <p:cNvCxnSpPr/>
          <p:nvPr/>
        </p:nvCxnSpPr>
        <p:spPr>
          <a:xfrm>
            <a:off x="6535046" y="1149887"/>
            <a:ext cx="354931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97D2FEC-686C-87E6-0D6A-0CF409E612D8}"/>
              </a:ext>
            </a:extLst>
          </p:cNvPr>
          <p:cNvSpPr txBox="1"/>
          <p:nvPr/>
        </p:nvSpPr>
        <p:spPr>
          <a:xfrm>
            <a:off x="6577796" y="780555"/>
            <a:ext cx="3463816" cy="369332"/>
          </a:xfrm>
          <a:prstGeom prst="rect">
            <a:avLst/>
          </a:prstGeom>
          <a:noFill/>
        </p:spPr>
        <p:txBody>
          <a:bodyPr wrap="square" rtlCol="0">
            <a:spAutoFit/>
          </a:bodyPr>
          <a:lstStyle/>
          <a:p>
            <a:r>
              <a:rPr lang="en-US" dirty="0"/>
              <a:t>Reduced KV Cache requirement </a:t>
            </a:r>
          </a:p>
        </p:txBody>
      </p:sp>
      <p:sp>
        <p:nvSpPr>
          <p:cNvPr id="11" name="Rectangle 10">
            <a:extLst>
              <a:ext uri="{FF2B5EF4-FFF2-40B4-BE49-F238E27FC236}">
                <a16:creationId xmlns:a16="http://schemas.microsoft.com/office/drawing/2014/main" id="{0329E35D-E3D8-DE24-5846-FCA726D03051}"/>
              </a:ext>
            </a:extLst>
          </p:cNvPr>
          <p:cNvSpPr/>
          <p:nvPr/>
        </p:nvSpPr>
        <p:spPr>
          <a:xfrm>
            <a:off x="7041131" y="3792034"/>
            <a:ext cx="2819041" cy="280181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EE1EA460-0CD7-D3D5-394A-9699CEE357AA}"/>
              </a:ext>
            </a:extLst>
          </p:cNvPr>
          <p:cNvCxnSpPr/>
          <p:nvPr/>
        </p:nvCxnSpPr>
        <p:spPr>
          <a:xfrm>
            <a:off x="7041131" y="4357643"/>
            <a:ext cx="27770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C8006B4-5021-C2FB-B213-D6B57BDD5321}"/>
              </a:ext>
            </a:extLst>
          </p:cNvPr>
          <p:cNvCxnSpPr/>
          <p:nvPr/>
        </p:nvCxnSpPr>
        <p:spPr>
          <a:xfrm>
            <a:off x="7041131" y="4962530"/>
            <a:ext cx="27770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CDB2524-D159-E420-09F1-3DDA63CC1378}"/>
              </a:ext>
            </a:extLst>
          </p:cNvPr>
          <p:cNvCxnSpPr/>
          <p:nvPr/>
        </p:nvCxnSpPr>
        <p:spPr>
          <a:xfrm>
            <a:off x="7041131" y="5586271"/>
            <a:ext cx="2777043"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9E94E56-E230-E74F-6924-FE7C42D085E9}"/>
              </a:ext>
            </a:extLst>
          </p:cNvPr>
          <p:cNvSpPr txBox="1"/>
          <p:nvPr/>
        </p:nvSpPr>
        <p:spPr>
          <a:xfrm>
            <a:off x="6295578" y="6547907"/>
            <a:ext cx="4718965" cy="369332"/>
          </a:xfrm>
          <a:prstGeom prst="rect">
            <a:avLst/>
          </a:prstGeom>
          <a:noFill/>
        </p:spPr>
        <p:txBody>
          <a:bodyPr wrap="square" rtlCol="0">
            <a:spAutoFit/>
          </a:bodyPr>
          <a:lstStyle/>
          <a:p>
            <a:r>
              <a:rPr lang="en-US" dirty="0"/>
              <a:t>System-centric Optimization for Inferencing</a:t>
            </a:r>
          </a:p>
        </p:txBody>
      </p:sp>
      <p:sp>
        <p:nvSpPr>
          <p:cNvPr id="17" name="TextBox 16">
            <a:extLst>
              <a:ext uri="{FF2B5EF4-FFF2-40B4-BE49-F238E27FC236}">
                <a16:creationId xmlns:a16="http://schemas.microsoft.com/office/drawing/2014/main" id="{E9A4332D-FA3C-F2C5-C248-35EA9D718268}"/>
              </a:ext>
            </a:extLst>
          </p:cNvPr>
          <p:cNvSpPr txBox="1"/>
          <p:nvPr/>
        </p:nvSpPr>
        <p:spPr>
          <a:xfrm>
            <a:off x="6967060" y="3792035"/>
            <a:ext cx="2851113" cy="584775"/>
          </a:xfrm>
          <a:prstGeom prst="rect">
            <a:avLst/>
          </a:prstGeom>
          <a:noFill/>
        </p:spPr>
        <p:txBody>
          <a:bodyPr wrap="square" rtlCol="0">
            <a:spAutoFit/>
          </a:bodyPr>
          <a:lstStyle/>
          <a:p>
            <a:pPr algn="ctr"/>
            <a:r>
              <a:rPr lang="en-US" sz="1600" b="1" dirty="0"/>
              <a:t>Node/Network Level </a:t>
            </a:r>
            <a:r>
              <a:rPr lang="en-US" sz="1600" dirty="0"/>
              <a:t>(e.g. P/D Diss. + NIXL + APP Protocols)</a:t>
            </a:r>
          </a:p>
        </p:txBody>
      </p:sp>
      <p:sp>
        <p:nvSpPr>
          <p:cNvPr id="18" name="TextBox 17">
            <a:extLst>
              <a:ext uri="{FF2B5EF4-FFF2-40B4-BE49-F238E27FC236}">
                <a16:creationId xmlns:a16="http://schemas.microsoft.com/office/drawing/2014/main" id="{2E722903-A0B5-CF81-63C1-6912E0298E29}"/>
              </a:ext>
            </a:extLst>
          </p:cNvPr>
          <p:cNvSpPr txBox="1"/>
          <p:nvPr/>
        </p:nvSpPr>
        <p:spPr>
          <a:xfrm>
            <a:off x="6952129" y="4296011"/>
            <a:ext cx="3004050" cy="738664"/>
          </a:xfrm>
          <a:prstGeom prst="rect">
            <a:avLst/>
          </a:prstGeom>
          <a:noFill/>
        </p:spPr>
        <p:txBody>
          <a:bodyPr wrap="square" rtlCol="0">
            <a:spAutoFit/>
          </a:bodyPr>
          <a:lstStyle/>
          <a:p>
            <a:pPr algn="ctr"/>
            <a:r>
              <a:rPr lang="en-US" sz="1400" b="1" dirty="0"/>
              <a:t>Node Level </a:t>
            </a:r>
            <a:r>
              <a:rPr lang="en-US" sz="1400" dirty="0"/>
              <a:t>(Inference Engine, Schedular, Prefix Caching, Paging, Parallelism,  etc.)</a:t>
            </a:r>
          </a:p>
        </p:txBody>
      </p:sp>
      <p:sp>
        <p:nvSpPr>
          <p:cNvPr id="19" name="TextBox 18">
            <a:extLst>
              <a:ext uri="{FF2B5EF4-FFF2-40B4-BE49-F238E27FC236}">
                <a16:creationId xmlns:a16="http://schemas.microsoft.com/office/drawing/2014/main" id="{1492752D-A3C5-C438-398F-BDE38F5EEEF9}"/>
              </a:ext>
            </a:extLst>
          </p:cNvPr>
          <p:cNvSpPr txBox="1"/>
          <p:nvPr/>
        </p:nvSpPr>
        <p:spPr>
          <a:xfrm>
            <a:off x="6871001" y="5007491"/>
            <a:ext cx="3117301" cy="584775"/>
          </a:xfrm>
          <a:prstGeom prst="rect">
            <a:avLst/>
          </a:prstGeom>
          <a:noFill/>
        </p:spPr>
        <p:txBody>
          <a:bodyPr wrap="square" rtlCol="0">
            <a:spAutoFit/>
          </a:bodyPr>
          <a:lstStyle/>
          <a:p>
            <a:pPr algn="ctr"/>
            <a:r>
              <a:rPr lang="en-US" sz="1600" b="1" dirty="0"/>
              <a:t>Transformer Level </a:t>
            </a:r>
            <a:r>
              <a:rPr lang="en-US" sz="1600" dirty="0"/>
              <a:t>(Parallelism /Attention/Speculative Decode.)</a:t>
            </a:r>
          </a:p>
        </p:txBody>
      </p:sp>
      <p:sp>
        <p:nvSpPr>
          <p:cNvPr id="20" name="TextBox 19">
            <a:extLst>
              <a:ext uri="{FF2B5EF4-FFF2-40B4-BE49-F238E27FC236}">
                <a16:creationId xmlns:a16="http://schemas.microsoft.com/office/drawing/2014/main" id="{3C2F35C3-D91C-9B27-DFF6-8F5E35A7B2AB}"/>
              </a:ext>
            </a:extLst>
          </p:cNvPr>
          <p:cNvSpPr txBox="1"/>
          <p:nvPr/>
        </p:nvSpPr>
        <p:spPr>
          <a:xfrm>
            <a:off x="6991561" y="6077445"/>
            <a:ext cx="2851113" cy="584775"/>
          </a:xfrm>
          <a:prstGeom prst="rect">
            <a:avLst/>
          </a:prstGeom>
          <a:noFill/>
        </p:spPr>
        <p:txBody>
          <a:bodyPr wrap="square" rtlCol="0">
            <a:spAutoFit/>
          </a:bodyPr>
          <a:lstStyle/>
          <a:p>
            <a:pPr algn="ctr"/>
            <a:r>
              <a:rPr lang="en-US" sz="1600" b="1" dirty="0"/>
              <a:t>GPU/CPU/MEMORY/Network</a:t>
            </a:r>
            <a:r>
              <a:rPr lang="en-US" sz="1600" dirty="0"/>
              <a:t> (Virtualization/Multi-Tenancy)</a:t>
            </a:r>
          </a:p>
        </p:txBody>
      </p:sp>
      <p:cxnSp>
        <p:nvCxnSpPr>
          <p:cNvPr id="21" name="Straight Connector 20">
            <a:extLst>
              <a:ext uri="{FF2B5EF4-FFF2-40B4-BE49-F238E27FC236}">
                <a16:creationId xmlns:a16="http://schemas.microsoft.com/office/drawing/2014/main" id="{78C0E592-9D65-6C0D-04C6-2F7BA2BFBA48}"/>
              </a:ext>
            </a:extLst>
          </p:cNvPr>
          <p:cNvCxnSpPr/>
          <p:nvPr/>
        </p:nvCxnSpPr>
        <p:spPr>
          <a:xfrm>
            <a:off x="7028597" y="6109335"/>
            <a:ext cx="2777043"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4FB950D-4237-2281-465F-9E448F3A765A}"/>
              </a:ext>
            </a:extLst>
          </p:cNvPr>
          <p:cNvSpPr txBox="1"/>
          <p:nvPr/>
        </p:nvSpPr>
        <p:spPr>
          <a:xfrm>
            <a:off x="7041131" y="5548251"/>
            <a:ext cx="2851113" cy="584775"/>
          </a:xfrm>
          <a:prstGeom prst="rect">
            <a:avLst/>
          </a:prstGeom>
          <a:noFill/>
        </p:spPr>
        <p:txBody>
          <a:bodyPr wrap="square" rtlCol="0">
            <a:spAutoFit/>
          </a:bodyPr>
          <a:lstStyle/>
          <a:p>
            <a:pPr algn="ctr"/>
            <a:r>
              <a:rPr lang="en-US" sz="1600" b="1" dirty="0"/>
              <a:t>Kernel</a:t>
            </a:r>
            <a:r>
              <a:rPr lang="en-US" sz="1600" dirty="0"/>
              <a:t> (CUDA , Flash Attention, GEMM, etc.)</a:t>
            </a:r>
          </a:p>
        </p:txBody>
      </p:sp>
      <p:sp>
        <p:nvSpPr>
          <p:cNvPr id="23" name="Right Brace 22">
            <a:extLst>
              <a:ext uri="{FF2B5EF4-FFF2-40B4-BE49-F238E27FC236}">
                <a16:creationId xmlns:a16="http://schemas.microsoft.com/office/drawing/2014/main" id="{C8024320-5391-E0DA-57B0-2597AA528516}"/>
              </a:ext>
            </a:extLst>
          </p:cNvPr>
          <p:cNvSpPr/>
          <p:nvPr/>
        </p:nvSpPr>
        <p:spPr>
          <a:xfrm>
            <a:off x="5362453" y="3792034"/>
            <a:ext cx="321910" cy="29405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ight Arrow 23">
            <a:extLst>
              <a:ext uri="{FF2B5EF4-FFF2-40B4-BE49-F238E27FC236}">
                <a16:creationId xmlns:a16="http://schemas.microsoft.com/office/drawing/2014/main" id="{F5C3F81F-87D9-1B2B-FCD6-34B264DA050A}"/>
              </a:ext>
            </a:extLst>
          </p:cNvPr>
          <p:cNvSpPr/>
          <p:nvPr/>
        </p:nvSpPr>
        <p:spPr>
          <a:xfrm>
            <a:off x="5854045" y="4751109"/>
            <a:ext cx="813404" cy="441834"/>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5271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FE1D-8C8E-3C1F-8EF2-FA32F2308CB9}"/>
              </a:ext>
            </a:extLst>
          </p:cNvPr>
          <p:cNvSpPr>
            <a:spLocks noGrp="1"/>
          </p:cNvSpPr>
          <p:nvPr>
            <p:ph type="title"/>
          </p:nvPr>
        </p:nvSpPr>
        <p:spPr>
          <a:xfrm>
            <a:off x="522611" y="58449"/>
            <a:ext cx="10515600" cy="1325563"/>
          </a:xfrm>
        </p:spPr>
        <p:txBody>
          <a:bodyPr/>
          <a:lstStyle/>
          <a:p>
            <a:r>
              <a:rPr lang="en-US" b="1" dirty="0"/>
              <a:t>Transformer Complexity</a:t>
            </a:r>
          </a:p>
        </p:txBody>
      </p:sp>
      <p:sp>
        <p:nvSpPr>
          <p:cNvPr id="3" name="Content Placeholder 2">
            <a:extLst>
              <a:ext uri="{FF2B5EF4-FFF2-40B4-BE49-F238E27FC236}">
                <a16:creationId xmlns:a16="http://schemas.microsoft.com/office/drawing/2014/main" id="{F2BE6F30-EFC9-00DA-6BD4-81F69F565774}"/>
              </a:ext>
            </a:extLst>
          </p:cNvPr>
          <p:cNvSpPr>
            <a:spLocks noGrp="1"/>
          </p:cNvSpPr>
          <p:nvPr>
            <p:ph idx="1"/>
          </p:nvPr>
        </p:nvSpPr>
        <p:spPr>
          <a:xfrm>
            <a:off x="432269" y="1175625"/>
            <a:ext cx="7149968" cy="5623925"/>
          </a:xfrm>
        </p:spPr>
        <p:txBody>
          <a:bodyPr>
            <a:normAutofit fontScale="70000" lnSpcReduction="20000"/>
          </a:bodyPr>
          <a:lstStyle/>
          <a:p>
            <a:r>
              <a:rPr lang="en-US" b="1" dirty="0"/>
              <a:t>These are the Key Transformer parameters that determine the dominant compute and memory complexity</a:t>
            </a:r>
          </a:p>
          <a:p>
            <a:pPr lvl="1"/>
            <a:r>
              <a:rPr lang="en-US" dirty="0"/>
              <a:t>Batch Size : B</a:t>
            </a:r>
          </a:p>
          <a:p>
            <a:pPr lvl="1"/>
            <a:r>
              <a:rPr lang="en-US" dirty="0"/>
              <a:t>Sequence Length : N</a:t>
            </a:r>
          </a:p>
          <a:p>
            <a:pPr lvl="1"/>
            <a:r>
              <a:rPr lang="en-US" dirty="0"/>
              <a:t>Hidden Dimension : D</a:t>
            </a:r>
          </a:p>
          <a:p>
            <a:pPr lvl="1"/>
            <a:r>
              <a:rPr lang="en-US" dirty="0"/>
              <a:t>Number of Layers : M</a:t>
            </a:r>
          </a:p>
          <a:p>
            <a:pPr>
              <a:buFontTx/>
              <a:buChar char="-"/>
            </a:pPr>
            <a:r>
              <a:rPr lang="en-US" b="1" dirty="0"/>
              <a:t>Compute/Memory Complexity </a:t>
            </a:r>
          </a:p>
          <a:p>
            <a:pPr lvl="1">
              <a:buFontTx/>
              <a:buChar char="-"/>
            </a:pPr>
            <a:r>
              <a:rPr lang="en-US" dirty="0"/>
              <a:t>O(</a:t>
            </a:r>
            <a:r>
              <a:rPr lang="en-US" i="1" dirty="0"/>
              <a:t>M*B*N^2*D</a:t>
            </a:r>
            <a:r>
              <a:rPr lang="en-US" dirty="0"/>
              <a:t> + M*B*N*D^2) &amp; O(B*M*N^2 + B*M*N*D)</a:t>
            </a:r>
          </a:p>
          <a:p>
            <a:pPr>
              <a:buFontTx/>
              <a:buChar char="-"/>
            </a:pPr>
            <a:r>
              <a:rPr lang="en-US" b="1" dirty="0"/>
              <a:t>First term is from the Attention operation and the second from Q,K,V Projection.</a:t>
            </a:r>
          </a:p>
          <a:p>
            <a:pPr lvl="1">
              <a:buFontTx/>
              <a:buChar char="-"/>
            </a:pPr>
            <a:r>
              <a:rPr lang="en-US" dirty="0"/>
              <a:t>The Feed Forward complexity is not being considered here </a:t>
            </a:r>
          </a:p>
          <a:p>
            <a:pPr>
              <a:buFontTx/>
              <a:buChar char="-"/>
            </a:pPr>
            <a:r>
              <a:rPr lang="en-US" b="1" dirty="0"/>
              <a:t>For large Context Windows N dominates (Prefill), for smaller context sizes, D dominates (Decode)</a:t>
            </a:r>
            <a:r>
              <a:rPr lang="en-US" dirty="0"/>
              <a:t>.</a:t>
            </a:r>
          </a:p>
          <a:p>
            <a:pPr lvl="1">
              <a:buFontTx/>
              <a:buChar char="-"/>
            </a:pPr>
            <a:r>
              <a:rPr lang="en-US" dirty="0"/>
              <a:t>Prefill is Compute Bound</a:t>
            </a:r>
          </a:p>
          <a:p>
            <a:pPr lvl="1">
              <a:buFontTx/>
              <a:buChar char="-"/>
            </a:pPr>
            <a:r>
              <a:rPr lang="en-US" dirty="0"/>
              <a:t>Decode is Memory Bound</a:t>
            </a:r>
          </a:p>
          <a:p>
            <a:pPr lvl="1">
              <a:buFontTx/>
              <a:buChar char="-"/>
            </a:pPr>
            <a:r>
              <a:rPr lang="en-US" dirty="0"/>
              <a:t>Determined by Arithmetic Intensity (Y) of the GPU</a:t>
            </a:r>
          </a:p>
          <a:p>
            <a:pPr lvl="2">
              <a:buFontTx/>
              <a:buChar char="-"/>
            </a:pPr>
            <a:r>
              <a:rPr lang="en-US" dirty="0"/>
              <a:t>Y= FLOPS/</a:t>
            </a:r>
            <a:r>
              <a:rPr lang="en-US" dirty="0" err="1"/>
              <a:t>Memory_Bandwidth</a:t>
            </a:r>
            <a:r>
              <a:rPr lang="en-US" dirty="0"/>
              <a:t> (</a:t>
            </a:r>
            <a:r>
              <a:rPr lang="en-US" dirty="0" err="1"/>
              <a:t>vRAM</a:t>
            </a:r>
            <a:r>
              <a:rPr lang="en-US" dirty="0"/>
              <a:t> and the GPU Core)</a:t>
            </a:r>
          </a:p>
          <a:p>
            <a:pPr lvl="2">
              <a:buFontTx/>
              <a:buChar char="-"/>
            </a:pPr>
            <a:r>
              <a:rPr lang="en-US" dirty="0"/>
              <a:t>If (Compute/Byte-</a:t>
            </a:r>
            <a:r>
              <a:rPr lang="en-US" dirty="0" err="1"/>
              <a:t>Transfered</a:t>
            </a:r>
            <a:r>
              <a:rPr lang="en-US" dirty="0"/>
              <a:t>) &gt;= Y (compute bound)</a:t>
            </a:r>
          </a:p>
          <a:p>
            <a:pPr lvl="2">
              <a:buFontTx/>
              <a:buChar char="-"/>
            </a:pPr>
            <a:r>
              <a:rPr lang="en-US" dirty="0"/>
              <a:t>Else Memory Bound</a:t>
            </a:r>
          </a:p>
          <a:p>
            <a:pPr lvl="2">
              <a:buFontTx/>
              <a:buChar char="-"/>
            </a:pPr>
            <a:r>
              <a:rPr lang="en-US" dirty="0"/>
              <a:t>E.g. for H100, the Y ~295</a:t>
            </a:r>
          </a:p>
        </p:txBody>
      </p:sp>
      <p:pic>
        <p:nvPicPr>
          <p:cNvPr id="5" name="Picture 4">
            <a:extLst>
              <a:ext uri="{FF2B5EF4-FFF2-40B4-BE49-F238E27FC236}">
                <a16:creationId xmlns:a16="http://schemas.microsoft.com/office/drawing/2014/main" id="{2FB9EF53-0325-95AC-911A-8DCE13FA7EAA}"/>
              </a:ext>
            </a:extLst>
          </p:cNvPr>
          <p:cNvPicPr>
            <a:picLocks noChangeAspect="1"/>
          </p:cNvPicPr>
          <p:nvPr/>
        </p:nvPicPr>
        <p:blipFill>
          <a:blip r:embed="rId2"/>
          <a:stretch>
            <a:fillRect/>
          </a:stretch>
        </p:blipFill>
        <p:spPr>
          <a:xfrm>
            <a:off x="7672580" y="941083"/>
            <a:ext cx="3745244" cy="4814377"/>
          </a:xfrm>
          <a:prstGeom prst="rect">
            <a:avLst/>
          </a:prstGeom>
        </p:spPr>
      </p:pic>
      <p:sp>
        <p:nvSpPr>
          <p:cNvPr id="6" name="TextBox 5">
            <a:extLst>
              <a:ext uri="{FF2B5EF4-FFF2-40B4-BE49-F238E27FC236}">
                <a16:creationId xmlns:a16="http://schemas.microsoft.com/office/drawing/2014/main" id="{5DBBD8B5-2852-2DC1-E23F-9D45EE760181}"/>
              </a:ext>
            </a:extLst>
          </p:cNvPr>
          <p:cNvSpPr txBox="1"/>
          <p:nvPr/>
        </p:nvSpPr>
        <p:spPr>
          <a:xfrm>
            <a:off x="8303103" y="5931462"/>
            <a:ext cx="2735108" cy="646331"/>
          </a:xfrm>
          <a:prstGeom prst="rect">
            <a:avLst/>
          </a:prstGeom>
          <a:noFill/>
        </p:spPr>
        <p:txBody>
          <a:bodyPr wrap="square" rtlCol="0">
            <a:spAutoFit/>
          </a:bodyPr>
          <a:lstStyle/>
          <a:p>
            <a:pPr algn="ctr"/>
            <a:r>
              <a:rPr lang="en-US" dirty="0"/>
              <a:t>Transformer Architecture (Vaswani et al, 2017) </a:t>
            </a:r>
          </a:p>
        </p:txBody>
      </p:sp>
    </p:spTree>
    <p:extLst>
      <p:ext uri="{BB962C8B-B14F-4D97-AF65-F5344CB8AC3E}">
        <p14:creationId xmlns:p14="http://schemas.microsoft.com/office/powerpoint/2010/main" val="1870035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D97F-336F-C21B-DB62-49B21412F38A}"/>
              </a:ext>
            </a:extLst>
          </p:cNvPr>
          <p:cNvSpPr>
            <a:spLocks noGrp="1"/>
          </p:cNvSpPr>
          <p:nvPr>
            <p:ph type="title"/>
          </p:nvPr>
        </p:nvSpPr>
        <p:spPr>
          <a:xfrm>
            <a:off x="275467" y="-189188"/>
            <a:ext cx="10515600" cy="1325563"/>
          </a:xfrm>
        </p:spPr>
        <p:txBody>
          <a:bodyPr/>
          <a:lstStyle/>
          <a:p>
            <a:r>
              <a:rPr lang="en-US" dirty="0"/>
              <a:t>KV Caching</a:t>
            </a:r>
          </a:p>
        </p:txBody>
      </p:sp>
      <p:sp>
        <p:nvSpPr>
          <p:cNvPr id="3" name="Content Placeholder 2">
            <a:extLst>
              <a:ext uri="{FF2B5EF4-FFF2-40B4-BE49-F238E27FC236}">
                <a16:creationId xmlns:a16="http://schemas.microsoft.com/office/drawing/2014/main" id="{99E1FF98-97B6-E65D-D2DE-019380E268AA}"/>
              </a:ext>
            </a:extLst>
          </p:cNvPr>
          <p:cNvSpPr>
            <a:spLocks noGrp="1"/>
          </p:cNvSpPr>
          <p:nvPr>
            <p:ph idx="1"/>
          </p:nvPr>
        </p:nvSpPr>
        <p:spPr>
          <a:xfrm>
            <a:off x="178122" y="734406"/>
            <a:ext cx="11738411" cy="2694594"/>
          </a:xfrm>
        </p:spPr>
        <p:txBody>
          <a:bodyPr>
            <a:normAutofit/>
          </a:bodyPr>
          <a:lstStyle/>
          <a:p>
            <a:r>
              <a:rPr lang="en-US" sz="1800" dirty="0"/>
              <a:t>In a vanilla feed forward case, if there are T tokens to the generated, the total compute is O(T^3)</a:t>
            </a:r>
          </a:p>
          <a:p>
            <a:pPr lvl="1"/>
            <a:r>
              <a:rPr lang="en-US" sz="1600" dirty="0"/>
              <a:t>Compute Bound, but higher ITL</a:t>
            </a:r>
          </a:p>
          <a:p>
            <a:r>
              <a:rPr lang="en-US" sz="1800" dirty="0"/>
              <a:t>KV Caching is used to improve ITL latency by trading of compute for memory</a:t>
            </a:r>
          </a:p>
          <a:p>
            <a:pPr lvl="1"/>
            <a:r>
              <a:rPr lang="en-US" sz="1600" dirty="0"/>
              <a:t>Need to transfer the KV cache for each Decode makes it Memory Bound</a:t>
            </a:r>
          </a:p>
          <a:p>
            <a:pPr lvl="1"/>
            <a:r>
              <a:rPr lang="en-US" sz="1600" dirty="0" err="1"/>
              <a:t>Arithematic</a:t>
            </a:r>
            <a:r>
              <a:rPr lang="en-US" sz="1600" dirty="0"/>
              <a:t> Intensity ~ O(B*N), N=1 for Decode, hence B has to be high (may not be feasible)</a:t>
            </a:r>
          </a:p>
          <a:p>
            <a:r>
              <a:rPr lang="en-US" sz="1800" dirty="0"/>
              <a:t>In the first pass, the KV cache is saved, that is incrementally used in the decode phase for next token generation</a:t>
            </a:r>
          </a:p>
          <a:p>
            <a:r>
              <a:rPr lang="en-US" sz="2000" dirty="0"/>
              <a:t>Since the KV Cache can be 10’s of GB (~ B * N *#of Layers* </a:t>
            </a:r>
            <a:r>
              <a:rPr lang="en-US" sz="2000" dirty="0" err="1"/>
              <a:t>hidden_dim</a:t>
            </a:r>
            <a:r>
              <a:rPr lang="en-US" sz="2000" dirty="0"/>
              <a:t>), for a single request, has to be stored in the HBM</a:t>
            </a:r>
          </a:p>
          <a:p>
            <a:endParaRPr lang="en-US" sz="1800" dirty="0"/>
          </a:p>
          <a:p>
            <a:endParaRPr lang="en-US" sz="1800" dirty="0"/>
          </a:p>
        </p:txBody>
      </p:sp>
      <p:pic>
        <p:nvPicPr>
          <p:cNvPr id="7" name="Picture 6">
            <a:extLst>
              <a:ext uri="{FF2B5EF4-FFF2-40B4-BE49-F238E27FC236}">
                <a16:creationId xmlns:a16="http://schemas.microsoft.com/office/drawing/2014/main" id="{A4578F4E-FC49-2A87-4237-F4E855C5DC99}"/>
              </a:ext>
            </a:extLst>
          </p:cNvPr>
          <p:cNvPicPr>
            <a:picLocks noChangeAspect="1"/>
          </p:cNvPicPr>
          <p:nvPr/>
        </p:nvPicPr>
        <p:blipFill>
          <a:blip r:embed="rId2"/>
          <a:stretch>
            <a:fillRect/>
          </a:stretch>
        </p:blipFill>
        <p:spPr>
          <a:xfrm>
            <a:off x="2988297" y="3391067"/>
            <a:ext cx="6740165" cy="3189069"/>
          </a:xfrm>
          <a:prstGeom prst="rect">
            <a:avLst/>
          </a:prstGeom>
        </p:spPr>
      </p:pic>
      <p:sp>
        <p:nvSpPr>
          <p:cNvPr id="8" name="TextBox 7">
            <a:extLst>
              <a:ext uri="{FF2B5EF4-FFF2-40B4-BE49-F238E27FC236}">
                <a16:creationId xmlns:a16="http://schemas.microsoft.com/office/drawing/2014/main" id="{B6486B5F-7AF9-500F-9661-896DE8B7E48B}"/>
              </a:ext>
            </a:extLst>
          </p:cNvPr>
          <p:cNvSpPr txBox="1"/>
          <p:nvPr/>
        </p:nvSpPr>
        <p:spPr>
          <a:xfrm>
            <a:off x="275467" y="6542202"/>
            <a:ext cx="8708277" cy="369332"/>
          </a:xfrm>
          <a:prstGeom prst="rect">
            <a:avLst/>
          </a:prstGeom>
          <a:noFill/>
        </p:spPr>
        <p:txBody>
          <a:bodyPr wrap="square" rtlCol="0">
            <a:spAutoFit/>
          </a:bodyPr>
          <a:lstStyle/>
          <a:p>
            <a:r>
              <a:rPr lang="en-US" dirty="0"/>
              <a:t>Fig from – CS336, Stanford, </a:t>
            </a:r>
            <a:r>
              <a:rPr lang="en-US" dirty="0" err="1"/>
              <a:t>Youtube</a:t>
            </a:r>
            <a:endParaRPr lang="en-US" dirty="0"/>
          </a:p>
        </p:txBody>
      </p:sp>
    </p:spTree>
    <p:extLst>
      <p:ext uri="{BB962C8B-B14F-4D97-AF65-F5344CB8AC3E}">
        <p14:creationId xmlns:p14="http://schemas.microsoft.com/office/powerpoint/2010/main" val="2448100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22915</TotalTime>
  <Words>3148</Words>
  <Application>Microsoft Macintosh PowerPoint</Application>
  <PresentationFormat>Widescreen</PresentationFormat>
  <Paragraphs>266</Paragraphs>
  <Slides>31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Aptos</vt:lpstr>
      <vt:lpstr>Aptos Display</vt:lpstr>
      <vt:lpstr>Arial</vt:lpstr>
      <vt:lpstr>times new roman, serif</vt:lpstr>
      <vt:lpstr>Office Theme</vt:lpstr>
      <vt:lpstr>High Performance Inferencing for LLMs</vt:lpstr>
      <vt:lpstr>Abstract</vt:lpstr>
      <vt:lpstr>Bio</vt:lpstr>
      <vt:lpstr>Agenda</vt:lpstr>
      <vt:lpstr>Distributed Inferencing</vt:lpstr>
      <vt:lpstr>Performance Objectives for LLM Inferencing</vt:lpstr>
      <vt:lpstr>Model-centric vs System-Centric Optimization</vt:lpstr>
      <vt:lpstr>Transformer Complexity</vt:lpstr>
      <vt:lpstr>KV Caching</vt:lpstr>
      <vt:lpstr>Paged Attention</vt:lpstr>
      <vt:lpstr>vLLM System View</vt:lpstr>
      <vt:lpstr>Results</vt:lpstr>
      <vt:lpstr>Radix Attention</vt:lpstr>
      <vt:lpstr>PowerPoint Presentation</vt:lpstr>
      <vt:lpstr>Prefix Caching</vt:lpstr>
      <vt:lpstr>Flash Attention</vt:lpstr>
      <vt:lpstr>Speculative Decoding</vt:lpstr>
      <vt:lpstr>How to choose the draft model ?</vt:lpstr>
      <vt:lpstr>Constraint Decoding</vt:lpstr>
      <vt:lpstr>P/D Dissagregation</vt:lpstr>
      <vt:lpstr>Distributed P/D Architecture</vt:lpstr>
      <vt:lpstr>P/D Disaggregation: Dependency on ISL/OSL</vt:lpstr>
      <vt:lpstr>Llm-d </vt:lpstr>
      <vt:lpstr>Nvidia’s Dynamo P/D Disaggregated Architecture</vt:lpstr>
      <vt:lpstr>Multi-GPU Parallelism during Inferencing</vt:lpstr>
      <vt:lpstr>Large Scale Expert Parallelism</vt:lpstr>
      <vt:lpstr>SGLang</vt:lpstr>
      <vt:lpstr>vLLM Architecture</vt:lpstr>
      <vt:lpstr>Backup</vt:lpstr>
      <vt:lpstr>KV Caching</vt:lpstr>
      <vt:lpstr>Key features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ravi.ravindran ravi.ravindran</dc:creator>
  <cp:lastModifiedBy>ravi.ravindran ravi.ravindran</cp:lastModifiedBy>
  <cp:revision>3</cp:revision>
  <dcterms:created xsi:type="dcterms:W3CDTF">2025-10-11T05:20:52Z</dcterms:created>
  <dcterms:modified xsi:type="dcterms:W3CDTF">2025-10-27T03:16:38Z</dcterms:modified>
</cp:coreProperties>
</file>